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1"/>
  </p:notesMasterIdLst>
  <p:handoutMasterIdLst>
    <p:handoutMasterId r:id="rId62"/>
  </p:handoutMasterIdLst>
  <p:sldIdLst>
    <p:sldId id="3485" r:id="rId5"/>
    <p:sldId id="3520" r:id="rId6"/>
    <p:sldId id="3543" r:id="rId7"/>
    <p:sldId id="3483" r:id="rId8"/>
    <p:sldId id="3523" r:id="rId9"/>
    <p:sldId id="3525" r:id="rId10"/>
    <p:sldId id="3526" r:id="rId11"/>
    <p:sldId id="3527" r:id="rId12"/>
    <p:sldId id="3540" r:id="rId13"/>
    <p:sldId id="3583" r:id="rId14"/>
    <p:sldId id="3528" r:id="rId15"/>
    <p:sldId id="3529" r:id="rId16"/>
    <p:sldId id="3545" r:id="rId17"/>
    <p:sldId id="3533" r:id="rId18"/>
    <p:sldId id="3553" r:id="rId19"/>
    <p:sldId id="3546" r:id="rId20"/>
    <p:sldId id="3548" r:id="rId21"/>
    <p:sldId id="3549" r:id="rId22"/>
    <p:sldId id="3550" r:id="rId23"/>
    <p:sldId id="3551" r:id="rId24"/>
    <p:sldId id="3542" r:id="rId25"/>
    <p:sldId id="3531" r:id="rId26"/>
    <p:sldId id="3532" r:id="rId27"/>
    <p:sldId id="3560" r:id="rId28"/>
    <p:sldId id="3552" r:id="rId29"/>
    <p:sldId id="3554" r:id="rId30"/>
    <p:sldId id="3561" r:id="rId31"/>
    <p:sldId id="3555" r:id="rId32"/>
    <p:sldId id="3556" r:id="rId33"/>
    <p:sldId id="3557" r:id="rId34"/>
    <p:sldId id="3558" r:id="rId35"/>
    <p:sldId id="3562" r:id="rId36"/>
    <p:sldId id="3569" r:id="rId37"/>
    <p:sldId id="3563" r:id="rId38"/>
    <p:sldId id="3564" r:id="rId39"/>
    <p:sldId id="3565" r:id="rId40"/>
    <p:sldId id="3566" r:id="rId41"/>
    <p:sldId id="3567" r:id="rId42"/>
    <p:sldId id="3568" r:id="rId43"/>
    <p:sldId id="3570" r:id="rId44"/>
    <p:sldId id="3571" r:id="rId45"/>
    <p:sldId id="3577" r:id="rId46"/>
    <p:sldId id="3572" r:id="rId47"/>
    <p:sldId id="3573" r:id="rId48"/>
    <p:sldId id="3580" r:id="rId49"/>
    <p:sldId id="3574" r:id="rId50"/>
    <p:sldId id="3575" r:id="rId51"/>
    <p:sldId id="3584" r:id="rId52"/>
    <p:sldId id="3576" r:id="rId53"/>
    <p:sldId id="3581" r:id="rId54"/>
    <p:sldId id="3585" r:id="rId55"/>
    <p:sldId id="3582" r:id="rId56"/>
    <p:sldId id="3586" r:id="rId57"/>
    <p:sldId id="2950" r:id="rId58"/>
    <p:sldId id="3544" r:id="rId59"/>
    <p:sldId id="3530" r:id="rId60"/>
  </p:sldIdLst>
  <p:sldSz cx="12192000" cy="6858000"/>
  <p:notesSz cx="6858000" cy="9144000"/>
  <p:custDataLst>
    <p:tags r:id="rId63"/>
  </p:custDataLst>
  <p:defaultText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haela Kapalla" initials="MK" lastIdx="2" clrIdx="6">
    <p:extLst>
      <p:ext uri="{19B8F6BF-5375-455C-9EA6-DF929625EA0E}">
        <p15:presenceInfo xmlns:p15="http://schemas.microsoft.com/office/powerpoint/2012/main" userId="Michaela Kapalla" providerId="None"/>
      </p:ext>
    </p:extLst>
  </p:cmAuthor>
  <p:cmAuthor id="1" name="Laura Haink" initials="LH" lastIdx="20" clrIdx="0"/>
  <p:cmAuthor id="2" name="Timo Glosemeyer" initials="TG" lastIdx="37" clrIdx="1"/>
  <p:cmAuthor id="3" name="Anna Juettner" initials="AJ" lastIdx="2" clrIdx="2"/>
  <p:cmAuthor id="4" name="Cem Kadim" initials="CK" lastIdx="4" clrIdx="3">
    <p:extLst>
      <p:ext uri="{19B8F6BF-5375-455C-9EA6-DF929625EA0E}">
        <p15:presenceInfo xmlns:p15="http://schemas.microsoft.com/office/powerpoint/2012/main" userId="S-1-5-21-2900290652-3162160026-1438150922-1732" providerId="AD"/>
      </p:ext>
    </p:extLst>
  </p:cmAuthor>
  <p:cmAuthor id="5" name="Kayser, Pierre" initials="KP" lastIdx="11" clrIdx="4">
    <p:extLst>
      <p:ext uri="{19B8F6BF-5375-455C-9EA6-DF929625EA0E}">
        <p15:presenceInfo xmlns:p15="http://schemas.microsoft.com/office/powerpoint/2012/main" userId="S-1-5-21-789336058-1078081533-1417001333-3947455" providerId="AD"/>
      </p:ext>
    </p:extLst>
  </p:cmAuthor>
  <p:cmAuthor id="6" name="Larissa Eisele" initials="LE" lastIdx="21" clrIdx="5">
    <p:extLst>
      <p:ext uri="{19B8F6BF-5375-455C-9EA6-DF929625EA0E}">
        <p15:presenceInfo xmlns:p15="http://schemas.microsoft.com/office/powerpoint/2012/main" userId="S::larissa.eisele@mail.schwarz::508a5cf6-1395-4b98-b943-efdd03f5eae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D}">
  <a:tblStyle styleId="{2D5ABB26-0587-4C30-8999-92F81FD0307D}" styleName="Schwarz">
    <a:wholeTbl>
      <a:tcTxStyle>
        <a:fontRef idx="minor">
          <a:scrgbClr r="0" g="0" b="0"/>
        </a:fontRef>
        <a:schemeClr val="tx1"/>
      </a:tcTxStyle>
      <a:tcStyle>
        <a:tcBdr>
          <a:left>
            <a:ln>
              <a:noFill/>
            </a:ln>
          </a:left>
          <a:right>
            <a:ln>
              <a:noFill/>
            </a:ln>
          </a:right>
          <a:top>
            <a:ln>
              <a:noFill/>
            </a:ln>
          </a:top>
          <a:bottom>
            <a:ln>
              <a:solidFill>
                <a:schemeClr val="tx2"/>
              </a:solidFill>
              <a:prstDash val="solid"/>
              <a:round/>
              <a:headEnd type="none" w="med" len="med"/>
              <a:tailEnd type="none" w="med" len="med"/>
            </a:ln>
          </a:bottom>
          <a:insideH>
            <a:ln>
              <a:solidFill>
                <a:schemeClr val="tx2"/>
              </a:solidFill>
              <a:prstDash val="solid"/>
              <a:round/>
              <a:headEnd type="none" w="med" len="med"/>
              <a:tailEnd type="none" w="med" len="med"/>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fontRef idx="major">
          <a:prstClr val="black"/>
        </a:fontRef>
        <a:schemeClr val="tx1"/>
      </a:tcTxStyle>
      <a:tcStyle>
        <a:tcBdr/>
      </a:tcStyle>
    </a:lastCol>
    <a:firstCol>
      <a:tcTxStyle b="on">
        <a:fontRef idx="major">
          <a:prstClr val="black"/>
        </a:fontRef>
        <a:schemeClr val="tx1"/>
      </a:tcTxStyle>
      <a:tcStyle>
        <a:tcBdr/>
      </a:tcStyle>
    </a:firstCol>
    <a:lastRow>
      <a:tcTxStyle b="on">
        <a:fontRef idx="major">
          <a:prstClr val="black"/>
        </a:fontRef>
        <a:schemeClr val="tx1"/>
      </a:tcTxStyle>
      <a:tcStyle>
        <a:tcBdr>
          <a:top>
            <a:ln w="9525" cmpd="sng">
              <a:solidFill>
                <a:schemeClr val="tx1"/>
              </a:solidFill>
            </a:ln>
          </a:top>
          <a:bottom>
            <a:ln>
              <a:solidFill>
                <a:schemeClr val="tx2"/>
              </a:solidFill>
              <a:prstDash val="solid"/>
              <a:round/>
              <a:headEnd type="none" w="med" len="med"/>
              <a:tailEnd type="none" w="med" len="med"/>
            </a:ln>
          </a:bottom>
        </a:tcBdr>
      </a:tcStyle>
    </a:lastRow>
    <a:firstRow>
      <a:tcTxStyle b="on">
        <a:fontRef idx="major">
          <a:prstClr val="black"/>
        </a:fontRef>
        <a:schemeClr val="accent1"/>
      </a:tcTxStyle>
      <a:tcStyle>
        <a:tcBdr>
          <a:bottom>
            <a:ln w="14050" cmpd="sng">
              <a:solidFill>
                <a:schemeClr val="accent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3" autoAdjust="0"/>
    <p:restoredTop sz="70918" autoAdjust="0"/>
  </p:normalViewPr>
  <p:slideViewPr>
    <p:cSldViewPr showGuides="1">
      <p:cViewPr varScale="1">
        <p:scale>
          <a:sx n="128" d="100"/>
          <a:sy n="128" d="100"/>
        </p:scale>
        <p:origin x="1720" y="176"/>
      </p:cViewPr>
      <p:guideLst/>
    </p:cSldViewPr>
  </p:slideViewPr>
  <p:outlineViewPr>
    <p:cViewPr>
      <p:scale>
        <a:sx n="33" d="100"/>
        <a:sy n="33" d="100"/>
      </p:scale>
      <p:origin x="0" y="-10842"/>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2E4C84BB-FBE9-492A-89D6-4BA9F7A41E28}"/>
              </a:ext>
            </a:extLst>
          </p:cNvPr>
          <p:cNvSpPr/>
          <p:nvPr userDrawn="1"/>
        </p:nvSpPr>
        <p:spPr bwMode="gray">
          <a:xfrm>
            <a:off x="479424" y="0"/>
            <a:ext cx="645320" cy="8995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Kopfzeilenplatzhalter 1"/>
          <p:cNvSpPr>
            <a:spLocks noGrp="1"/>
          </p:cNvSpPr>
          <p:nvPr>
            <p:ph type="hdr" sz="quarter"/>
          </p:nvPr>
        </p:nvSpPr>
        <p:spPr>
          <a:xfrm>
            <a:off x="3573016" y="251520"/>
            <a:ext cx="2810322" cy="144000"/>
          </a:xfrm>
          <a:prstGeom prst="rect">
            <a:avLst/>
          </a:prstGeom>
        </p:spPr>
        <p:txBody>
          <a:bodyPr vert="horz" lIns="0" tIns="0" rIns="0" bIns="0" rtlCol="0" anchor="t"/>
          <a:lstStyle>
            <a:lvl1pPr algn="l">
              <a:defRPr sz="1200"/>
            </a:lvl1pPr>
          </a:lstStyle>
          <a:p>
            <a:endParaRPr lang="de-DE" sz="1000" dirty="0"/>
          </a:p>
        </p:txBody>
      </p:sp>
      <p:sp>
        <p:nvSpPr>
          <p:cNvPr id="10"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700">
                <a:solidFill>
                  <a:schemeClr val="tx1"/>
                </a:solidFill>
              </a:defRPr>
            </a:lvl1pPr>
          </a:lstStyle>
          <a:p>
            <a:fld id="{6A080592-4689-40DC-B058-DD9EBE144E61}" type="datetime1">
              <a:rPr lang="de-DE" sz="800" smtClean="0"/>
              <a:t>16.10.21</a:t>
            </a:fld>
            <a:endParaRPr lang="de-DE" sz="800" dirty="0"/>
          </a:p>
        </p:txBody>
      </p:sp>
      <p:sp>
        <p:nvSpPr>
          <p:cNvPr id="11" name="Fußzeilenplatzhalter 4"/>
          <p:cNvSpPr>
            <a:spLocks noGrp="1"/>
          </p:cNvSpPr>
          <p:nvPr>
            <p:ph type="ftr" sz="quarter" idx="2"/>
          </p:nvPr>
        </p:nvSpPr>
        <p:spPr bwMode="gray">
          <a:xfrm>
            <a:off x="1629152" y="8748480"/>
            <a:ext cx="4754186" cy="144000"/>
          </a:xfrm>
          <a:prstGeom prst="rect">
            <a:avLst/>
          </a:prstGeom>
        </p:spPr>
        <p:txBody>
          <a:bodyPr vert="horz" lIns="0" tIns="0" rIns="0" bIns="0" rtlCol="0" anchor="ctr">
            <a:noAutofit/>
          </a:bodyPr>
          <a:lstStyle>
            <a:lvl1pPr algn="l">
              <a:defRPr sz="700">
                <a:solidFill>
                  <a:schemeClr val="tx1"/>
                </a:solidFill>
              </a:defRPr>
            </a:lvl1pPr>
          </a:lstStyle>
          <a:p>
            <a:r>
              <a:rPr lang="de-DE" sz="800" dirty="0"/>
              <a:t>Titel der Präsentation</a:t>
            </a:r>
          </a:p>
        </p:txBody>
      </p:sp>
      <p:sp>
        <p:nvSpPr>
          <p:cNvPr id="12" name="Foliennummernplatzhalter 5"/>
          <p:cNvSpPr>
            <a:spLocks noGrp="1"/>
          </p:cNvSpPr>
          <p:nvPr>
            <p:ph type="sldNum" sz="quarter" idx="3"/>
          </p:nvPr>
        </p:nvSpPr>
        <p:spPr bwMode="gray">
          <a:xfrm>
            <a:off x="477056" y="8748480"/>
            <a:ext cx="287648" cy="144000"/>
          </a:xfrm>
          <a:prstGeom prst="rect">
            <a:avLst/>
          </a:prstGeom>
        </p:spPr>
        <p:txBody>
          <a:bodyPr vert="horz" lIns="0" tIns="0" rIns="0" bIns="0" rtlCol="0" anchor="ctr">
            <a:noAutofit/>
          </a:bodyPr>
          <a:lstStyle>
            <a:lvl1pPr algn="l">
              <a:defRPr sz="700">
                <a:solidFill>
                  <a:schemeClr val="tx1"/>
                </a:solidFill>
              </a:defRPr>
            </a:lvl1pPr>
          </a:lstStyle>
          <a:p>
            <a:fld id="{8FF9B0DE-3FEB-4AA0-B465-B80EF7C1333D}" type="slidenum">
              <a:rPr lang="de-DE" sz="800" smtClean="0"/>
              <a:pPr/>
              <a:t>‹#›</a:t>
            </a:fld>
            <a:endParaRPr lang="de-DE" sz="800" dirty="0"/>
          </a:p>
        </p:txBody>
      </p:sp>
      <p:pic>
        <p:nvPicPr>
          <p:cNvPr id="4" name="Grafik 3">
            <a:extLst>
              <a:ext uri="{FF2B5EF4-FFF2-40B4-BE49-F238E27FC236}">
                <a16:creationId xmlns:a16="http://schemas.microsoft.com/office/drawing/2014/main" id="{659F10D2-CC0B-46BF-BD82-296222E2492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22" y="129502"/>
            <a:ext cx="641722" cy="793097"/>
          </a:xfrm>
          <a:prstGeom prst="rect">
            <a:avLst/>
          </a:prstGeom>
        </p:spPr>
      </p:pic>
    </p:spTree>
    <p:extLst>
      <p:ext uri="{BB962C8B-B14F-4D97-AF65-F5344CB8AC3E}">
        <p14:creationId xmlns:p14="http://schemas.microsoft.com/office/powerpoint/2010/main" val="3143861194"/>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9673" y="251520"/>
            <a:ext cx="3200400" cy="1800225"/>
          </a:xfrm>
          <a:prstGeom prst="rect">
            <a:avLst/>
          </a:prstGeom>
          <a:noFill/>
          <a:ln w="6350">
            <a:solidFill>
              <a:schemeClr val="tx1"/>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bwMode="gray">
          <a:xfrm>
            <a:off x="476672" y="2411760"/>
            <a:ext cx="5904000" cy="5832192"/>
          </a:xfrm>
          <a:prstGeom prst="rect">
            <a:avLst/>
          </a:prstGeom>
        </p:spPr>
        <p:txBody>
          <a:bodyPr vert="horz" lIns="0" tIns="0" rIns="0" bIns="0" rtlCol="0"/>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2" name="Kopfzeilenplatzhalter 1"/>
          <p:cNvSpPr>
            <a:spLocks noGrp="1"/>
          </p:cNvSpPr>
          <p:nvPr>
            <p:ph type="hdr" sz="quarter"/>
          </p:nvPr>
        </p:nvSpPr>
        <p:spPr bwMode="gray">
          <a:xfrm>
            <a:off x="3861048" y="251520"/>
            <a:ext cx="2534742" cy="144000"/>
          </a:xfrm>
          <a:prstGeom prst="rect">
            <a:avLst/>
          </a:prstGeom>
        </p:spPr>
        <p:txBody>
          <a:bodyPr vert="horz" lIns="0" tIns="0" rIns="0" bIns="0" rtlCol="0" anchor="t"/>
          <a:lstStyle>
            <a:lvl1pPr algn="l">
              <a:defRPr sz="1200">
                <a:solidFill>
                  <a:schemeClr val="tx1"/>
                </a:solidFill>
                <a:latin typeface="+mn-lt"/>
              </a:defRPr>
            </a:lvl1pPr>
          </a:lstStyle>
          <a:p>
            <a:endParaRPr lang="de-DE" sz="1000" dirty="0"/>
          </a:p>
        </p:txBody>
      </p:sp>
      <p:sp>
        <p:nvSpPr>
          <p:cNvPr id="13" name="Datumsplatzhalter 3"/>
          <p:cNvSpPr>
            <a:spLocks noGrp="1"/>
          </p:cNvSpPr>
          <p:nvPr>
            <p:ph type="dt" sz="half" idx="1"/>
          </p:nvPr>
        </p:nvSpPr>
        <p:spPr bwMode="gray">
          <a:xfrm>
            <a:off x="836792" y="8748480"/>
            <a:ext cx="720000"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20F17F5-7570-41C0-BAAF-1B8A99A8FFC5}" type="datetime1">
              <a:rPr lang="de-DE" smtClean="0"/>
              <a:t>16.10.21</a:t>
            </a:fld>
            <a:endParaRPr lang="de-DE" dirty="0"/>
          </a:p>
        </p:txBody>
      </p:sp>
      <p:sp>
        <p:nvSpPr>
          <p:cNvPr id="14" name="Fußzeilenplatzhalter 4"/>
          <p:cNvSpPr>
            <a:spLocks noGrp="1"/>
          </p:cNvSpPr>
          <p:nvPr>
            <p:ph type="ftr" sz="quarter" idx="4"/>
          </p:nvPr>
        </p:nvSpPr>
        <p:spPr bwMode="gray">
          <a:xfrm>
            <a:off x="1629152" y="8748480"/>
            <a:ext cx="4754186" cy="144000"/>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a:t>Titel der Präsentation</a:t>
            </a:r>
            <a:endParaRPr lang="de-DE" dirty="0"/>
          </a:p>
        </p:txBody>
      </p:sp>
      <p:sp>
        <p:nvSpPr>
          <p:cNvPr id="15" name="Foliennummernplatzhalter 5"/>
          <p:cNvSpPr>
            <a:spLocks noGrp="1"/>
          </p:cNvSpPr>
          <p:nvPr>
            <p:ph type="sldNum" sz="quarter" idx="5"/>
          </p:nvPr>
        </p:nvSpPr>
        <p:spPr bwMode="gray">
          <a:xfrm>
            <a:off x="477056" y="8748480"/>
            <a:ext cx="287648" cy="144000"/>
          </a:xfrm>
          <a:prstGeom prst="rect">
            <a:avLst/>
          </a:prstGeom>
        </p:spPr>
        <p:txBody>
          <a:bodyPr vert="horz" lIns="0" tIns="0" rIns="0" bIns="0" rtlCol="0" anchor="ctr">
            <a:noAutofit/>
          </a:bodyPr>
          <a:lstStyle>
            <a:lvl1pPr algn="l">
              <a:defRPr sz="800">
                <a:solidFill>
                  <a:schemeClr val="tx1"/>
                </a:solidFill>
                <a:latin typeface="+mn-lt"/>
              </a:defRPr>
            </a:lvl1pPr>
          </a:lstStyle>
          <a:p>
            <a:fld id="{8FF9B0DE-3FEB-4AA0-B465-B80EF7C1333D}" type="slidenum">
              <a:rPr lang="de-DE" smtClean="0"/>
              <a:pPr/>
              <a:t>‹#›</a:t>
            </a:fld>
            <a:endParaRPr lang="de-DE" dirty="0"/>
          </a:p>
        </p:txBody>
      </p:sp>
    </p:spTree>
    <p:extLst>
      <p:ext uri="{BB962C8B-B14F-4D97-AF65-F5344CB8AC3E}">
        <p14:creationId xmlns:p14="http://schemas.microsoft.com/office/powerpoint/2010/main" val="2846198732"/>
      </p:ext>
    </p:extLst>
  </p:cSld>
  <p:clrMap bg1="lt1" tx1="dk1" bg2="lt2" tx2="dk2" accent1="accent1" accent2="accent2" accent3="accent3" accent4="accent4" accent5="accent5" accent6="accent6" hlink="hlink" folHlink="folHlink"/>
  <p:hf hdr="0"/>
  <p:notesStyle>
    <a:lvl1pPr marL="0" algn="l" defTabSz="914377" rtl="0" eaLnBrk="1" latinLnBrk="0" hangingPunct="1">
      <a:lnSpc>
        <a:spcPct val="110000"/>
      </a:lnSpc>
      <a:spcBef>
        <a:spcPts val="1200"/>
      </a:spcBef>
      <a:defRPr sz="1100" b="1" i="0" kern="1200">
        <a:solidFill>
          <a:schemeClr val="accent1"/>
        </a:solidFill>
        <a:latin typeface="+mj-lt"/>
        <a:ea typeface="+mn-ea"/>
        <a:cs typeface="+mn-cs"/>
      </a:defRPr>
    </a:lvl1pPr>
    <a:lvl2pPr marL="0" algn="l" defTabSz="914377" rtl="0" eaLnBrk="1" latinLnBrk="0" hangingPunct="1">
      <a:lnSpc>
        <a:spcPct val="110000"/>
      </a:lnSpc>
      <a:spcBef>
        <a:spcPts val="400"/>
      </a:spcBef>
      <a:spcAft>
        <a:spcPts val="400"/>
      </a:spcAft>
      <a:defRPr sz="1100" kern="1200">
        <a:solidFill>
          <a:schemeClr val="tx1"/>
        </a:solidFill>
        <a:latin typeface="+mn-lt"/>
        <a:ea typeface="+mn-ea"/>
        <a:cs typeface="+mn-cs"/>
      </a:defRPr>
    </a:lvl2pPr>
    <a:lvl3pPr marL="143996" indent="-143996" algn="l" defTabSz="914377" rtl="0" eaLnBrk="1" latinLnBrk="0" hangingPunct="1">
      <a:lnSpc>
        <a:spcPct val="110000"/>
      </a:lnSpc>
      <a:spcBef>
        <a:spcPts val="100"/>
      </a:spcBef>
      <a:spcAft>
        <a:spcPts val="100"/>
      </a:spcAft>
      <a:buClr>
        <a:schemeClr val="accent1"/>
      </a:buClr>
      <a:buFont typeface="Wingdings" panose="05000000000000000000" pitchFamily="2" charset="2"/>
      <a:buChar char="§"/>
      <a:defRPr sz="1100" kern="1200">
        <a:solidFill>
          <a:schemeClr val="tx1"/>
        </a:solidFill>
        <a:latin typeface="+mn-lt"/>
        <a:ea typeface="+mn-ea"/>
        <a:cs typeface="+mn-cs"/>
      </a:defRPr>
    </a:lvl3pPr>
    <a:lvl4pPr marL="287993"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4pPr>
    <a:lvl5pPr marL="431989"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5pPr>
    <a:lvl6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6pPr>
    <a:lvl7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7pPr>
    <a:lvl8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8pPr>
    <a:lvl9pPr marL="575986" indent="-143996" algn="l" defTabSz="914377" rtl="0" eaLnBrk="1" latinLnBrk="0" hangingPunct="1">
      <a:lnSpc>
        <a:spcPct val="110000"/>
      </a:lnSpc>
      <a:spcBef>
        <a:spcPts val="100"/>
      </a:spcBef>
      <a:spcAft>
        <a:spcPts val="100"/>
      </a:spcAft>
      <a:buFont typeface="Symbol" panose="05050102010706020507" pitchFamily="18" charset="2"/>
      <a:buChar char="-"/>
      <a:defRPr sz="1100" kern="1200">
        <a:solidFill>
          <a:schemeClr val="tx1"/>
        </a:solidFill>
        <a:latin typeface="+mn-lt"/>
        <a:ea typeface="+mn-ea"/>
        <a:cs typeface="+mn-cs"/>
      </a:defRPr>
    </a:lvl9pPr>
  </p:notesStyle>
  <p:extLst>
    <p:ext uri="{620B2872-D7B9-4A21-9093-7833F8D536E1}">
      <p15:sldGuideLst xmlns:p15="http://schemas.microsoft.com/office/powerpoint/2012/main">
        <p15:guide id="1" pos="302" userDrawn="1">
          <p15:clr>
            <a:srgbClr val="F26B43"/>
          </p15:clr>
        </p15:guide>
        <p15:guide id="2" pos="40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t>Hi everyone and welcome to my talk about APIs, Contracts and API development.</a:t>
            </a:r>
          </a:p>
          <a:p>
            <a:endParaRPr lang="en-US" b="0" dirty="0"/>
          </a:p>
          <a:p>
            <a:endParaRPr lang="en-GB" b="0" dirty="0"/>
          </a:p>
        </p:txBody>
      </p:sp>
      <p:sp>
        <p:nvSpPr>
          <p:cNvPr id="4" name="Date Placeholder 3"/>
          <p:cNvSpPr>
            <a:spLocks noGrp="1"/>
          </p:cNvSpPr>
          <p:nvPr>
            <p:ph type="dt" sz="half" idx="1"/>
          </p:nvPr>
        </p:nvSpPr>
        <p:spPr/>
        <p:txBody>
          <a:bodyPr/>
          <a:lstStyle/>
          <a:p>
            <a:fld id="{820F17F5-7570-41C0-BAAF-1B8A99A8FFC5}" type="datetime1">
              <a:rPr lang="de-DE" smtClean="0"/>
              <a:t>16.10.21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1</a:t>
            </a:fld>
            <a:endParaRPr lang="de-DE" dirty="0"/>
          </a:p>
        </p:txBody>
      </p:sp>
    </p:spTree>
    <p:extLst>
      <p:ext uri="{BB962C8B-B14F-4D97-AF65-F5344CB8AC3E}">
        <p14:creationId xmlns:p14="http://schemas.microsoft.com/office/powerpoint/2010/main" val="1446281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When building software there are several approaches you can take.</a:t>
            </a:r>
          </a:p>
          <a:p>
            <a:pPr algn="l"/>
            <a:r>
              <a:rPr lang="en-GB" sz="1100" b="0" noProof="0" dirty="0">
                <a:latin typeface="Arial" panose="020B0604020202020204" pitchFamily="34" charset="0"/>
                <a:cs typeface="Arial" panose="020B0604020202020204" pitchFamily="34" charset="0"/>
              </a:rPr>
              <a:t>First let‘s discuss at a high-level - Design First vs. Code First Development.</a:t>
            </a:r>
          </a:p>
          <a:p>
            <a:pPr algn="l"/>
            <a:endParaRPr lang="en-GB" sz="1100" b="0" noProof="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10</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695432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WHEN THE CODE COMES FIRST</a:t>
            </a:r>
          </a:p>
          <a:p>
            <a:endParaRPr lang="en-GB" sz="1100" b="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With a code-first approach, you start with your IDE typing out some code.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Somewhere in the back of your mind, you know that eventually an interface will be created to deliver this service.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However, your main focus is on the “</a:t>
            </a:r>
            <a:r>
              <a:rPr lang="en-GB" sz="1100" b="0" i="1" noProof="0" dirty="0">
                <a:latin typeface="Arial" panose="020B0604020202020204" pitchFamily="34" charset="0"/>
                <a:cs typeface="Arial" panose="020B0604020202020204" pitchFamily="34" charset="0"/>
              </a:rPr>
              <a:t>core functionality</a:t>
            </a:r>
            <a:r>
              <a:rPr lang="en-GB" sz="1100" b="0" noProof="0" dirty="0">
                <a:latin typeface="Arial" panose="020B0604020202020204" pitchFamily="34" charset="0"/>
                <a:cs typeface="Arial" panose="020B0604020202020204" pitchFamily="34" charset="0"/>
              </a:rPr>
              <a:t>” not the “</a:t>
            </a:r>
            <a:r>
              <a:rPr lang="en-GB" sz="1100" b="0" i="1" noProof="0" dirty="0">
                <a:latin typeface="Arial" panose="020B0604020202020204" pitchFamily="34" charset="0"/>
                <a:cs typeface="Arial" panose="020B0604020202020204" pitchFamily="34" charset="0"/>
              </a:rPr>
              <a:t>interface</a:t>
            </a:r>
            <a:r>
              <a:rPr lang="en-GB" sz="1100" b="0" noProof="0" dirty="0">
                <a:latin typeface="Arial" panose="020B0604020202020204" pitchFamily="34" charset="0"/>
                <a:cs typeface="Arial" panose="020B0604020202020204" pitchFamily="34" charset="0"/>
              </a:rPr>
              <a:t>”.</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When the time comes to implement the interface (</a:t>
            </a:r>
            <a:r>
              <a:rPr lang="en-GB" sz="1100" b="0" i="1" noProof="0" dirty="0">
                <a:latin typeface="Arial" panose="020B0604020202020204" pitchFamily="34" charset="0"/>
                <a:cs typeface="Arial" panose="020B0604020202020204" pitchFamily="34" charset="0"/>
              </a:rPr>
              <a:t>the API</a:t>
            </a:r>
            <a:r>
              <a:rPr lang="en-GB" sz="1100" b="0" noProof="0" dirty="0">
                <a:latin typeface="Arial" panose="020B0604020202020204" pitchFamily="34" charset="0"/>
                <a:cs typeface="Arial" panose="020B0604020202020204" pitchFamily="34" charset="0"/>
              </a:rPr>
              <a:t>), the core service is mostly done so it drives the implementation rather than the other way around. </a:t>
            </a:r>
          </a:p>
          <a:p>
            <a:endParaRPr lang="en-GB" sz="1100" b="0" noProof="0" dirty="0">
              <a:latin typeface="Arial" panose="020B0604020202020204" pitchFamily="34" charset="0"/>
              <a:cs typeface="Arial" panose="020B0604020202020204" pitchFamily="34" charset="0"/>
            </a:endParaRPr>
          </a:p>
          <a:p>
            <a:r>
              <a:rPr lang="en-GB" sz="1100" b="0" noProof="0" dirty="0">
                <a:latin typeface="Arial" panose="020B0604020202020204" pitchFamily="34" charset="0"/>
                <a:cs typeface="Arial" panose="020B0604020202020204" pitchFamily="34" charset="0"/>
              </a:rPr>
              <a:t>To the user who will ultimately use this API, it can feel like it was tacked on, like an afterthought to the core service.</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is a synchronous flow, encountered in the traditional waterfall software development.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Delays at any point in time will push back the overall delivery of the product.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Feedback is gathered later, so changes are costly since time and resources have already been invested earlier in the product.</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0259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comparison</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With an API-first approach, instead of starting with code, you start with design, planning, mocks, and tests of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This process is aligned with agile software development.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allows the team and any stakeholders, technical and non-technical, to weigh in on the direction and functionality, early and often, before a lot of time and effort is sunk into the project. </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the direction has been solidified, the design then serves as the contract that all teams can begin working towards in parallel.</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89604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Now let’s drill down a little bit deeper, let’s talk about API development in terms of  </a:t>
            </a:r>
            <a:r>
              <a:rPr lang="en-GB" sz="1100" b="0" dirty="0">
                <a:latin typeface="Arial" panose="020B0604020202020204" pitchFamily="34" charset="0"/>
                <a:cs typeface="Arial" panose="020B0604020202020204" pitchFamily="34" charset="0"/>
              </a:rPr>
              <a:t>Design First vs. Code First development.</a:t>
            </a:r>
            <a:endParaRPr lang="en-GB" b="0" dirty="0"/>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Like any product, the concept of the API starts with identifying an opportunity and a plan to capitalize on it.</a:t>
            </a:r>
          </a:p>
          <a:p>
            <a:pPr marL="0" indent="0">
              <a:buNone/>
            </a:pPr>
            <a:r>
              <a:rPr lang="en-GB" sz="1100" b="0" dirty="0">
                <a:latin typeface="Arial" panose="020B0604020202020204" pitchFamily="34" charset="0"/>
                <a:cs typeface="Arial" panose="020B0604020202020204" pitchFamily="34" charset="0"/>
              </a:rPr>
              <a:t>From here there are two possibilities to develop the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Design First approach - designing the API’s contract first before writing any code. </a:t>
            </a:r>
          </a:p>
          <a:p>
            <a:r>
              <a:rPr lang="en-GB" sz="1100" b="0" dirty="0">
                <a:latin typeface="Arial" panose="020B0604020202020204" pitchFamily="34" charset="0"/>
                <a:cs typeface="Arial" panose="020B0604020202020204" pitchFamily="34" charset="0"/>
              </a:rPr>
              <a:t>The plan is converted to a human and machine readable contract,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document, from which the code is built.</a:t>
            </a:r>
          </a:p>
          <a:p>
            <a:r>
              <a:rPr lang="en-GB" sz="1100" b="0" dirty="0">
                <a:latin typeface="Arial" panose="020B0604020202020204" pitchFamily="34" charset="0"/>
                <a:cs typeface="Arial" panose="020B0604020202020204" pitchFamily="34" charset="0"/>
              </a:rPr>
              <a:t>and</a:t>
            </a:r>
          </a:p>
          <a:p>
            <a:r>
              <a:rPr lang="en-GB" sz="1100" b="0" dirty="0">
                <a:latin typeface="Arial" panose="020B0604020202020204" pitchFamily="34" charset="0"/>
                <a:cs typeface="Arial" panose="020B0604020202020204" pitchFamily="34" charset="0"/>
              </a:rPr>
              <a:t>The Code First approach.</a:t>
            </a:r>
          </a:p>
          <a:p>
            <a:r>
              <a:rPr lang="en-GB" sz="1100" b="0" dirty="0">
                <a:latin typeface="Arial" panose="020B0604020202020204" pitchFamily="34" charset="0"/>
                <a:cs typeface="Arial" panose="020B0604020202020204" pitchFamily="34" charset="0"/>
              </a:rPr>
              <a:t>Based on the business plan, an API is directly coded, from which a human or machine readable documentation, such as a Swagger document can be generated.</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1088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Random wolf fact.</a:t>
            </a:r>
          </a:p>
          <a:p>
            <a:pPr marL="0" indent="0">
              <a:buNone/>
            </a:pP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1" dirty="0">
                <a:latin typeface="Arial" panose="020B0604020202020204" pitchFamily="34" charset="0"/>
                <a:cs typeface="Arial" panose="020B0604020202020204" pitchFamily="34" charset="0"/>
              </a:rPr>
              <a:t>True love</a:t>
            </a: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100" b="0" dirty="0">
                <a:latin typeface="Arial" panose="020B0604020202020204" pitchFamily="34" charset="0"/>
                <a:cs typeface="Arial" panose="020B0604020202020204" pitchFamily="34" charset="0"/>
              </a:rPr>
              <a:t>They have been known to sacrifice themselves for the survival of other wolves. </a:t>
            </a:r>
          </a:p>
          <a:p>
            <a:r>
              <a:rPr lang="en-GB" sz="1100" b="0" dirty="0">
                <a:latin typeface="Arial" panose="020B0604020202020204" pitchFamily="34" charset="0"/>
                <a:cs typeface="Arial" panose="020B0604020202020204" pitchFamily="34" charset="0"/>
              </a:rPr>
              <a:t>So, move over Romeo and Juliet!</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47205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sz="1100" b="0" dirty="0" err="1">
                <a:latin typeface="Arial" panose="020B0604020202020204" pitchFamily="34" charset="0"/>
                <a:cs typeface="Arial" panose="020B0604020202020204" pitchFamily="34" charset="0"/>
              </a:rPr>
              <a:t>There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are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disadvantages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with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both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approaches</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in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end, </a:t>
            </a:r>
            <a:r>
              <a:rPr lang="de-DE" sz="1100" b="0" dirty="0" err="1">
                <a:latin typeface="Arial" panose="020B0604020202020204" pitchFamily="34" charset="0"/>
                <a:cs typeface="Arial" panose="020B0604020202020204" pitchFamily="34" charset="0"/>
              </a:rPr>
              <a:t>choosing</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the</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right</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approach</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boils</a:t>
            </a:r>
            <a:r>
              <a:rPr lang="de-DE" sz="1100" b="0" dirty="0">
                <a:latin typeface="Arial" panose="020B0604020202020204" pitchFamily="34" charset="0"/>
                <a:cs typeface="Arial" panose="020B0604020202020204" pitchFamily="34" charset="0"/>
              </a:rPr>
              <a:t> down </a:t>
            </a:r>
            <a:r>
              <a:rPr lang="de-DE" sz="1100" b="0" dirty="0" err="1">
                <a:latin typeface="Arial" panose="020B0604020202020204" pitchFamily="34" charset="0"/>
                <a:cs typeface="Arial" panose="020B0604020202020204" pitchFamily="34" charset="0"/>
              </a:rPr>
              <a:t>to</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your</a:t>
            </a:r>
            <a:r>
              <a:rPr lang="de-DE" sz="1100" b="0" dirty="0">
                <a:latin typeface="Arial" panose="020B0604020202020204" pitchFamily="34" charset="0"/>
                <a:cs typeface="Arial" panose="020B0604020202020204" pitchFamily="34" charset="0"/>
              </a:rPr>
              <a:t> immediate </a:t>
            </a:r>
            <a:r>
              <a:rPr lang="de-DE" sz="1100" b="0" dirty="0" err="1">
                <a:latin typeface="Arial" panose="020B0604020202020204" pitchFamily="34" charset="0"/>
                <a:cs typeface="Arial" panose="020B0604020202020204" pitchFamily="34" charset="0"/>
              </a:rPr>
              <a:t>technological</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and</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strategic</a:t>
            </a:r>
            <a:r>
              <a:rPr lang="de-DE" sz="1100" b="0" dirty="0">
                <a:latin typeface="Arial" panose="020B0604020202020204" pitchFamily="34" charset="0"/>
                <a:cs typeface="Arial" panose="020B0604020202020204" pitchFamily="34" charset="0"/>
              </a:rPr>
              <a:t> </a:t>
            </a:r>
            <a:r>
              <a:rPr lang="de-DE" sz="1100" b="0" dirty="0" err="1">
                <a:latin typeface="Arial" panose="020B0604020202020204" pitchFamily="34" charset="0"/>
                <a:cs typeface="Arial" panose="020B0604020202020204" pitchFamily="34" charset="0"/>
              </a:rPr>
              <a:t>needs</a:t>
            </a:r>
            <a:r>
              <a:rPr lang="de-DE" sz="1100" b="0" dirty="0">
                <a:latin typeface="Arial" panose="020B0604020202020204" pitchFamily="34" charset="0"/>
                <a:cs typeface="Arial" panose="020B0604020202020204" pitchFamily="34" charset="0"/>
              </a:rPr>
              <a:t>.</a:t>
            </a:r>
          </a:p>
        </p:txBody>
      </p:sp>
      <p:sp>
        <p:nvSpPr>
          <p:cNvPr id="4" name="Foliennummernplatzhalter 3"/>
          <p:cNvSpPr>
            <a:spLocks noGrp="1"/>
          </p:cNvSpPr>
          <p:nvPr>
            <p:ph type="sldNum" sz="quarter" idx="5"/>
          </p:nvPr>
        </p:nvSpPr>
        <p:spPr/>
        <p:txBody>
          <a:bodyPr/>
          <a:lstStyle/>
          <a:p>
            <a:fld id="{8FF9B0DE-3FEB-4AA0-B465-B80EF7C1333D}" type="slidenum">
              <a:rPr lang="de-DE" smtClean="0"/>
              <a:pPr/>
              <a:t>15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466048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lets look at some negatives of the Code First approach.</a:t>
            </a:r>
          </a:p>
          <a:p>
            <a:endParaRPr lang="en-GB" b="0" dirty="0"/>
          </a:p>
          <a:p>
            <a:r>
              <a:rPr lang="en-GB" sz="1100" b="0" dirty="0">
                <a:latin typeface="Arial" panose="020B0604020202020204" pitchFamily="34" charset="0"/>
                <a:cs typeface="Arial" panose="020B0604020202020204" pitchFamily="34" charset="0"/>
              </a:rPr>
              <a:t>Code First doesn't mean leaving out the design. </a:t>
            </a:r>
          </a:p>
          <a:p>
            <a:r>
              <a:rPr lang="en-GB" sz="1100" b="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r>
              <a:rPr lang="en-GB" sz="1100" b="0" dirty="0">
                <a:latin typeface="Arial" panose="020B0604020202020204" pitchFamily="34" charset="0"/>
                <a:cs typeface="Arial" panose="020B0604020202020204" pitchFamily="34" charset="0"/>
              </a:rPr>
              <a:t>This can lead to some potential problems.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Frustrated Users – If the API documentation isn’t published, or doesn’t line up with the deployed API.</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Wrong API – If the team doesn’t have automated tools to guide the design, they can build and deploy the wrong thing.</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Missed Opportunities – If the API document isn’t published, others might have trouble discovering the API, resulting in duplicated work.</a:t>
            </a:r>
          </a:p>
          <a:p>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1344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lets look at some benefits or good use cases of the Code First approach.</a:t>
            </a:r>
          </a:p>
          <a:p>
            <a:endParaRPr lang="en-GB" b="0" dirty="0"/>
          </a:p>
          <a:p>
            <a:r>
              <a:rPr lang="en-GB" sz="1100" b="0" i="1" dirty="0">
                <a:latin typeface="Arial" panose="020B0604020202020204" pitchFamily="34" charset="0"/>
                <a:cs typeface="Arial" panose="020B0604020202020204" pitchFamily="34" charset="0"/>
              </a:rPr>
              <a:t>When Delivery Speed Matters - </a:t>
            </a:r>
            <a:r>
              <a:rPr lang="en-GB" sz="1100" b="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Developing Internal APIs - </a:t>
            </a:r>
            <a:r>
              <a:rPr lang="en-GB" sz="1100" b="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96861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And now first for some negatives of the Design First approach.</a:t>
            </a:r>
          </a:p>
          <a:p>
            <a:endParaRPr lang="en-GB" b="0" dirty="0"/>
          </a:p>
          <a:p>
            <a:r>
              <a:rPr lang="en-GB" sz="1100" b="0" i="1" dirty="0">
                <a:latin typeface="Arial" panose="020B0604020202020204" pitchFamily="34" charset="0"/>
                <a:cs typeface="Arial" panose="020B0604020202020204" pitchFamily="34" charset="0"/>
              </a:rPr>
              <a:t>It’s hard work - </a:t>
            </a:r>
            <a:r>
              <a:rPr lang="en-GB" sz="1100" b="0" dirty="0">
                <a:latin typeface="Arial" panose="020B0604020202020204" pitchFamily="34" charset="0"/>
                <a:cs typeface="Arial" panose="020B0604020202020204" pitchFamily="34" charset="0"/>
              </a:rPr>
              <a:t>To be honest, it takes a lot of hard work for any team to move to a Design First approach. </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It takes commitment - </a:t>
            </a:r>
            <a:r>
              <a:rPr lang="en-GB" sz="1100" b="0" dirty="0">
                <a:latin typeface="Arial" panose="020B0604020202020204" pitchFamily="34" charset="0"/>
                <a:cs typeface="Arial" panose="020B0604020202020204" pitchFamily="34" charset="0"/>
              </a:rPr>
              <a:t>Companies must be intentional no matter their size - this shift to Design First doesn’t happen on its own.</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18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4650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Now let’s concentrate on the benefits of</a:t>
            </a:r>
            <a:r>
              <a:rPr lang="bg-BG" b="0" dirty="0"/>
              <a:t> </a:t>
            </a:r>
            <a:r>
              <a:rPr lang="en-GB" b="0" dirty="0"/>
              <a:t>the Design First approach which far outweigh the challenges.</a:t>
            </a:r>
          </a:p>
          <a:p>
            <a:endParaRPr lang="en-GB" b="0" dirty="0"/>
          </a:p>
          <a:p>
            <a:r>
              <a:rPr lang="en-GB" sz="1100" b="0" i="1" dirty="0">
                <a:latin typeface="Arial" panose="020B0604020202020204" pitchFamily="34" charset="0"/>
                <a:cs typeface="Arial" panose="020B0604020202020204" pitchFamily="34" charset="0"/>
              </a:rPr>
              <a:t>Product-Driven APIs</a:t>
            </a:r>
            <a:r>
              <a:rPr lang="en-GB" sz="1100" b="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Working in Parallel</a:t>
            </a:r>
            <a:r>
              <a:rPr lang="en-GB" sz="1100" b="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Shorter Feedback Loops</a:t>
            </a:r>
            <a:r>
              <a:rPr lang="en-GB" sz="1100" b="0" dirty="0">
                <a:latin typeface="Arial" panose="020B0604020202020204" pitchFamily="34" charset="0"/>
                <a:cs typeface="Arial" panose="020B0604020202020204" pitchFamily="34" charset="0"/>
              </a:rPr>
              <a:t> – A team can try out a design before developers deliver working code.</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Source of Truth</a:t>
            </a:r>
            <a:r>
              <a:rPr lang="en-GB" sz="1100" b="0" dirty="0">
                <a:latin typeface="Arial" panose="020B0604020202020204" pitchFamily="34" charset="0"/>
                <a:cs typeface="Arial" panose="020B0604020202020204" pitchFamily="34" charset="0"/>
              </a:rPr>
              <a:t> – Teams can view their API definition as the source of truth for DevOps, testing and deployment.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When Delivering Mission Critical APIs</a:t>
            </a:r>
            <a:r>
              <a:rPr lang="en-GB" sz="1100" b="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19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58170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9425" y="250825"/>
            <a:ext cx="3200400" cy="1800225"/>
          </a:xfrm>
        </p:spPr>
      </p:sp>
      <p:sp>
        <p:nvSpPr>
          <p:cNvPr id="3" name="Notes Placeholder 2"/>
          <p:cNvSpPr>
            <a:spLocks noGrp="1"/>
          </p:cNvSpPr>
          <p:nvPr>
            <p:ph type="body" idx="1"/>
          </p:nvPr>
        </p:nvSpPr>
        <p:spPr/>
        <p:txBody>
          <a:bodyPr/>
          <a:lstStyle/>
          <a:p>
            <a:pPr marL="0" marR="0" lvl="2" indent="0" algn="l" defTabSz="914377" rtl="0" eaLnBrk="1" fontAlgn="auto" latinLnBrk="0" hangingPunct="1">
              <a:lnSpc>
                <a:spcPct val="110000"/>
              </a:lnSpc>
              <a:spcBef>
                <a:spcPts val="100"/>
              </a:spcBef>
              <a:spcAft>
                <a:spcPts val="100"/>
              </a:spcAft>
              <a:buClr>
                <a:schemeClr val="accent1"/>
              </a:buClr>
              <a:buSzTx/>
              <a:buFont typeface="Wingdings" panose="05000000000000000000" pitchFamily="2" charset="2"/>
              <a:buNone/>
              <a:tabLst/>
              <a:defRPr/>
            </a:pPr>
            <a:r>
              <a:rPr lang="en-GB" noProof="0" dirty="0"/>
              <a:t>Hi, my name is</a:t>
            </a:r>
          </a:p>
          <a:p>
            <a:pPr marL="0" lvl="2" indent="0">
              <a:buNone/>
            </a:pPr>
            <a:endParaRPr lang="en-GB" b="0" noProof="0" dirty="0"/>
          </a:p>
          <a:p>
            <a:pPr marL="0" lvl="2" indent="0">
              <a:buNone/>
            </a:pPr>
            <a:r>
              <a:rPr lang="en-GB" sz="1100" noProof="0" dirty="0">
                <a:solidFill>
                  <a:schemeClr val="tx1"/>
                </a:solidFill>
              </a:rPr>
              <a:t>Atanas</a:t>
            </a:r>
          </a:p>
          <a:p>
            <a:pPr marL="0" lvl="2" indent="0">
              <a:buNone/>
            </a:pPr>
            <a:endParaRPr lang="en-GB" sz="1100" b="0" noProof="0" dirty="0">
              <a:solidFill>
                <a:schemeClr val="tx1"/>
              </a:solidFill>
            </a:endParaRPr>
          </a:p>
          <a:p>
            <a:pPr>
              <a:spcAft>
                <a:spcPts val="100"/>
              </a:spcAft>
            </a:pPr>
            <a:r>
              <a:rPr lang="en-GB" sz="1100" b="0" noProof="0" dirty="0">
                <a:solidFill>
                  <a:schemeClr val="tx1"/>
                </a:solidFill>
              </a:rPr>
              <a:t>I am a </a:t>
            </a:r>
            <a:r>
              <a:rPr lang="en-GB" sz="1100" b="1" i="0" kern="1200" noProof="0" dirty="0">
                <a:solidFill>
                  <a:schemeClr val="tx1"/>
                </a:solidFill>
                <a:latin typeface="+mj-lt"/>
                <a:ea typeface="+mn-ea"/>
                <a:cs typeface="+mn-cs"/>
              </a:rPr>
              <a:t>Senior Software Engineer at </a:t>
            </a:r>
            <a:r>
              <a:rPr lang="en-GB" sz="1100" b="1" i="0" kern="1200" noProof="0" dirty="0" err="1">
                <a:solidFill>
                  <a:schemeClr val="tx1"/>
                </a:solidFill>
                <a:latin typeface="+mj-lt"/>
                <a:ea typeface="+mn-ea"/>
                <a:cs typeface="+mn-cs"/>
              </a:rPr>
              <a:t>SchwarzIT</a:t>
            </a:r>
            <a:r>
              <a:rPr lang="en-GB" sz="1100" b="1" i="0" kern="1200" noProof="0" dirty="0">
                <a:solidFill>
                  <a:schemeClr val="tx1"/>
                </a:solidFill>
                <a:latin typeface="+mj-lt"/>
                <a:ea typeface="+mn-ea"/>
                <a:cs typeface="+mn-cs"/>
              </a:rPr>
              <a:t> Bulgaria</a:t>
            </a:r>
          </a:p>
          <a:p>
            <a:pPr>
              <a:spcAft>
                <a:spcPts val="100"/>
              </a:spcAft>
            </a:pPr>
            <a:endParaRPr lang="en-GB" sz="1100" b="1" i="0" kern="1200" noProof="0" dirty="0">
              <a:solidFill>
                <a:schemeClr val="tx1"/>
              </a:solidFill>
              <a:latin typeface="+mj-lt"/>
              <a:ea typeface="+mn-ea"/>
              <a:cs typeface="+mn-cs"/>
            </a:endParaRPr>
          </a:p>
          <a:p>
            <a:pPr>
              <a:spcAft>
                <a:spcPts val="100"/>
              </a:spcAft>
            </a:pPr>
            <a:r>
              <a:rPr lang="en-GB" sz="1100" b="1" i="0" kern="1200" noProof="0" dirty="0">
                <a:solidFill>
                  <a:schemeClr val="tx1"/>
                </a:solidFill>
                <a:latin typeface="+mj-lt"/>
                <a:ea typeface="+mn-ea"/>
                <a:cs typeface="+mn-cs"/>
              </a:rPr>
              <a:t>Here is a bit of background about me</a:t>
            </a:r>
            <a:endParaRPr lang="en-GB" b="0" noProof="0" dirty="0"/>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Where do you work?</a:t>
            </a:r>
          </a:p>
          <a:p>
            <a:r>
              <a:rPr lang="en-GB" sz="1100" b="0" i="0" kern="1200" dirty="0">
                <a:solidFill>
                  <a:schemeClr val="accent1"/>
                </a:solidFill>
                <a:effectLst/>
                <a:latin typeface="+mj-lt"/>
                <a:ea typeface="+mn-ea"/>
                <a:cs typeface="+mn-cs"/>
              </a:rPr>
              <a:t>IT Solution Development Department at Schwarz IT Bulgaria.</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What do you do there?</a:t>
            </a:r>
          </a:p>
          <a:p>
            <a:r>
              <a:rPr lang="en-GB" sz="1100" b="0" i="0" kern="1200" dirty="0">
                <a:solidFill>
                  <a:schemeClr val="accent1"/>
                </a:solidFill>
                <a:effectLst/>
                <a:latin typeface="+mj-lt"/>
                <a:ea typeface="+mn-ea"/>
                <a:cs typeface="+mn-cs"/>
              </a:rPr>
              <a:t>I am part of the team which develops and maintains our property management CMS systems, and more.</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an expert on your topic?</a:t>
            </a:r>
          </a:p>
          <a:p>
            <a:r>
              <a:rPr lang="en-GB" sz="1100" b="0" i="0" kern="1200" dirty="0">
                <a:solidFill>
                  <a:schemeClr val="accent1"/>
                </a:solidFill>
                <a:effectLst/>
                <a:latin typeface="+mj-lt"/>
                <a:ea typeface="+mn-ea"/>
                <a:cs typeface="+mn-cs"/>
              </a:rPr>
              <a:t>I was given a task which I finished quicker than expected and I was crying out for work.</a:t>
            </a:r>
          </a:p>
          <a:p>
            <a:r>
              <a:rPr lang="en-GB" sz="1100" b="0" i="0" kern="1200" dirty="0">
                <a:solidFill>
                  <a:schemeClr val="accent1"/>
                </a:solidFill>
                <a:effectLst/>
                <a:latin typeface="+mj-lt"/>
                <a:ea typeface="+mn-ea"/>
                <a:cs typeface="+mn-cs"/>
              </a:rPr>
              <a:t>My colleagues gave me a new task, I guess as a bit of a challenge or a bit of a joke – me being unaware it being something they were unable to solve a couple of years ago.</a:t>
            </a:r>
          </a:p>
          <a:p>
            <a:r>
              <a:rPr lang="en-GB" sz="1100" b="0" i="0" kern="1200" dirty="0">
                <a:solidFill>
                  <a:schemeClr val="accent1"/>
                </a:solidFill>
                <a:effectLst/>
                <a:latin typeface="+mj-lt"/>
                <a:ea typeface="+mn-ea"/>
                <a:cs typeface="+mn-cs"/>
              </a:rPr>
              <a:t>And for a good reason, the technology isn’t quite there yet, but after a lot of hard work I was able to solve it.</a:t>
            </a:r>
          </a:p>
          <a:p>
            <a:br>
              <a:rPr lang="en-GB" sz="1100" b="0" i="0" kern="1200" dirty="0">
                <a:solidFill>
                  <a:schemeClr val="accent1"/>
                </a:solidFill>
                <a:effectLst/>
                <a:latin typeface="+mj-lt"/>
                <a:ea typeface="+mn-ea"/>
                <a:cs typeface="+mn-cs"/>
              </a:rPr>
            </a:br>
            <a:r>
              <a:rPr lang="en-GB" sz="1100" b="0" i="0" kern="1200" dirty="0">
                <a:solidFill>
                  <a:schemeClr val="accent1"/>
                </a:solidFill>
                <a:effectLst/>
                <a:latin typeface="+mj-lt"/>
                <a:ea typeface="+mn-ea"/>
                <a:cs typeface="+mn-cs"/>
              </a:rPr>
              <a:t>- Why are you giving this talk today?</a:t>
            </a:r>
          </a:p>
          <a:p>
            <a:r>
              <a:rPr lang="en-GB" sz="1100" b="0" i="0" kern="1200" dirty="0">
                <a:solidFill>
                  <a:schemeClr val="accent1"/>
                </a:solidFill>
                <a:effectLst/>
                <a:latin typeface="+mj-lt"/>
                <a:ea typeface="+mn-ea"/>
                <a:cs typeface="+mn-cs"/>
              </a:rPr>
              <a:t>At the time, to the best of my knowledge, it’s only us at Schwarz and very few other companies, using this tech in this particular way. It's only in the past three months that I have seen the trend of more companies adopting this.</a:t>
            </a:r>
          </a:p>
          <a:p>
            <a:r>
              <a:rPr lang="en-GB" sz="1100" b="0" i="0" kern="1200" dirty="0">
                <a:solidFill>
                  <a:schemeClr val="accent1"/>
                </a:solidFill>
                <a:effectLst/>
                <a:latin typeface="+mj-lt"/>
                <a:ea typeface="+mn-ea"/>
                <a:cs typeface="+mn-cs"/>
              </a:rPr>
              <a:t>Very few of them are talking about this, and there are almost no blog posts or tutorials. So, I want to share my findings with you as I think they are immediately applicable in practice and greatly beneficial.</a:t>
            </a:r>
          </a:p>
          <a:p>
            <a:endParaRPr lang="en-GB" b="0" noProof="0" dirty="0"/>
          </a:p>
        </p:txBody>
      </p:sp>
      <p:sp>
        <p:nvSpPr>
          <p:cNvPr id="4" name="Date Placeholder 3"/>
          <p:cNvSpPr>
            <a:spLocks noGrp="1"/>
          </p:cNvSpPr>
          <p:nvPr>
            <p:ph type="dt" sz="half" idx="1"/>
          </p:nvPr>
        </p:nvSpPr>
        <p:spPr/>
        <p:txBody>
          <a:bodyPr/>
          <a:lstStyle/>
          <a:p>
            <a:fld id="{820F17F5-7570-41C0-BAAF-1B8A99A8FFC5}" type="datetime1">
              <a:rPr lang="de-DE" smtClean="0"/>
              <a:t>16.10.21</a:t>
            </a:fld>
            <a:endParaRPr lang="de-DE" dirty="0"/>
          </a:p>
        </p:txBody>
      </p:sp>
      <p:sp>
        <p:nvSpPr>
          <p:cNvPr id="5" name="Footer Placeholder 4"/>
          <p:cNvSpPr>
            <a:spLocks noGrp="1"/>
          </p:cNvSpPr>
          <p:nvPr>
            <p:ph type="ftr" sz="quarter" idx="4"/>
          </p:nvPr>
        </p:nvSpPr>
        <p:spPr/>
        <p:txBody>
          <a:bodyPr/>
          <a:lstStyle/>
          <a:p>
            <a:r>
              <a:rPr lang="de-DE"/>
              <a:t>Titel der Präsentation</a:t>
            </a:r>
            <a:endParaRPr lang="de-DE" dirty="0"/>
          </a:p>
        </p:txBody>
      </p:sp>
      <p:sp>
        <p:nvSpPr>
          <p:cNvPr id="6" name="Slide Number Placeholder 5"/>
          <p:cNvSpPr>
            <a:spLocks noGrp="1"/>
          </p:cNvSpPr>
          <p:nvPr>
            <p:ph type="sldNum" sz="quarter" idx="5"/>
          </p:nvPr>
        </p:nvSpPr>
        <p:spPr/>
        <p:txBody>
          <a:bodyPr/>
          <a:lstStyle/>
          <a:p>
            <a:fld id="{8FF9B0DE-3FEB-4AA0-B465-B80EF7C1333D}" type="slidenum">
              <a:rPr lang="de-DE" smtClean="0"/>
              <a:pPr/>
              <a:t>2</a:t>
            </a:fld>
            <a:endParaRPr lang="de-DE" dirty="0"/>
          </a:p>
        </p:txBody>
      </p:sp>
    </p:spTree>
    <p:extLst>
      <p:ext uri="{BB962C8B-B14F-4D97-AF65-F5344CB8AC3E}">
        <p14:creationId xmlns:p14="http://schemas.microsoft.com/office/powerpoint/2010/main" val="507831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Random wolf fact.</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It’s all in the howl</a:t>
            </a:r>
          </a:p>
          <a:p>
            <a:pPr marL="0" indent="0">
              <a:buNone/>
            </a:pPr>
            <a:endParaRPr lang="en-GB" sz="1100" b="1" i="1"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191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We can already see that the Design First and or API First is the better approach.</a:t>
            </a:r>
          </a:p>
          <a:p>
            <a:endParaRPr lang="en-GB" sz="11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But why?</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059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are several benefits for choosing this approach that potentially outweigh delaying your time-to-market.</a:t>
            </a:r>
          </a:p>
          <a:p>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Earlier validation:</a:t>
            </a:r>
            <a:r>
              <a:rPr lang="en-GB" sz="1100" b="0" dirty="0">
                <a:latin typeface="Arial" panose="020B0604020202020204" pitchFamily="34" charset="0"/>
                <a:cs typeface="Arial" panose="020B0604020202020204" pitchFamily="34" charset="0"/>
              </a:rPr>
              <a:t> early feedback allows the team to adapt to new inputs while the cost is still low.</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Clear abstraction layer:</a:t>
            </a:r>
            <a:r>
              <a:rPr lang="en-GB" sz="1100" b="0" dirty="0">
                <a:latin typeface="Arial" panose="020B0604020202020204" pitchFamily="34" charset="0"/>
                <a:cs typeface="Arial" panose="020B0604020202020204" pitchFamily="34" charset="0"/>
              </a:rPr>
              <a:t> showing only the necessary details to the intended user hides internal complexity. </a:t>
            </a:r>
          </a:p>
          <a:p>
            <a:endParaRPr lang="en-GB" sz="1100" b="0" i="1"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Decoupling dependencies:</a:t>
            </a:r>
            <a:r>
              <a:rPr lang="en-GB" sz="1100" b="0" dirty="0">
                <a:latin typeface="Arial" panose="020B0604020202020204" pitchFamily="34" charset="0"/>
                <a:cs typeface="Arial" panose="020B0604020202020204" pitchFamily="34" charset="0"/>
              </a:rPr>
              <a:t> by having a contract between services, work can progress in parallel, independent of other teams.</a:t>
            </a:r>
          </a:p>
          <a:p>
            <a:pPr marL="0" indent="0">
              <a:buNone/>
            </a:pPr>
            <a:endParaRPr lang="en-GB" sz="11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Ensures the quality, predictability, and stability:</a:t>
            </a:r>
            <a:r>
              <a:rPr lang="en-GB" sz="1100" b="0" dirty="0">
                <a:latin typeface="Arial" panose="020B0604020202020204" pitchFamily="34" charset="0"/>
                <a:cs typeface="Arial" panose="020B0604020202020204" pitchFamily="34" charset="0"/>
              </a:rPr>
              <a:t> to withstand web clients, mobile users and other developers.</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037739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A couple of real world examples.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Twilio has an API-first cloud platform is tailor-made to support their partners.</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Speaking from personal experience at the BBC:</a:t>
            </a:r>
          </a:p>
          <a:p>
            <a:pPr marL="0" indent="0">
              <a:buNone/>
            </a:pPr>
            <a:r>
              <a:rPr lang="en-GB" sz="1100" b="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Again speaking from personal experience in Schwarz IT:</a:t>
            </a:r>
          </a:p>
          <a:p>
            <a:pPr marL="0" indent="0">
              <a:buNone/>
            </a:pPr>
            <a:r>
              <a:rPr lang="en-GB" sz="1100" b="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specs and intend to use it for any new projects from the start.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2246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YOUR API IS YOUR CONTRACT</a:t>
            </a: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24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10381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AN API CONTRACT?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shared articulation of what an API does in both machine and human readable format.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Uses tools such as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to describe the requests and responses of each API functionality offered.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An API contract helps mitigate change, or at least communicates it.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88518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dirty="0">
                <a:latin typeface="Arial" panose="020B0604020202020204" pitchFamily="34" charset="0"/>
                <a:cs typeface="Arial" panose="020B0604020202020204" pitchFamily="34" charset="0"/>
              </a:rPr>
              <a:t>This sounds great and all, but if there is no way to enforce a contract, people might not keep it, and this can have monstrous consequences.</a:t>
            </a:r>
          </a:p>
          <a:p>
            <a:endParaRPr lang="en-GB" b="0" dirty="0"/>
          </a:p>
          <a:p>
            <a:r>
              <a:rPr lang="en-GB" sz="1100" b="0" dirty="0"/>
              <a:t>IF ONLY THERE WAS A WAY AND RELEVANT TOOLS TO CHANGE THIS?!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214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Enter Contract First Development and Contract Testing and validation!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27</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297503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CONTRACT FIRST DEVELOPMENT?</a:t>
            </a:r>
          </a:p>
          <a:p>
            <a:endParaRPr lang="en-GB" b="0" dirty="0"/>
          </a:p>
          <a:p>
            <a:r>
              <a:rPr lang="en-GB" sz="1100" b="0" dirty="0">
                <a:latin typeface="Arial" panose="020B0604020202020204" pitchFamily="34" charset="0"/>
                <a:cs typeface="Arial" panose="020B0604020202020204" pitchFamily="34" charset="0"/>
              </a:rPr>
              <a:t>Contract First Development is about making your intent clear across team members and external teams.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By using a tool like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we define our programming API clearly at the very beginning.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We also update the contract before implementing changes to the code.</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02750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solidFill>
                  <a:srgbClr val="70267D"/>
                </a:solidFill>
                <a:latin typeface="Arial" panose="020B0604020202020204" pitchFamily="34" charset="0"/>
                <a:cs typeface="Arial" panose="020B0604020202020204" pitchFamily="34" charset="0"/>
              </a:rPr>
              <a:t>WHAT IS THIS CONTRACT TESTING THING?</a:t>
            </a:r>
          </a:p>
          <a:p>
            <a:endParaRPr lang="en-GB" b="0" dirty="0"/>
          </a:p>
          <a:p>
            <a:r>
              <a:rPr lang="en-GB" b="0" dirty="0"/>
              <a:t>This is the way we enforce and validate our contracts.</a:t>
            </a:r>
          </a:p>
          <a:p>
            <a:endParaRPr lang="en-GB" b="0" dirty="0"/>
          </a:p>
          <a:p>
            <a:r>
              <a:rPr lang="en-GB" sz="1100" b="0" dirty="0">
                <a:latin typeface="Arial" panose="020B0604020202020204" pitchFamily="34" charset="0"/>
                <a:cs typeface="Arial" panose="020B0604020202020204" pitchFamily="34" charset="0"/>
              </a:rPr>
              <a:t>When compared to E2E testing approaches, contract testing enables you to create consistent curves in your pipeline speed and effort that look more like the chart below, whilst maintaining many of the safety guarantees of E2E tests.</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29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77322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dirty="0"/>
              <a:t>We will start with an intro.</a:t>
            </a:r>
          </a:p>
          <a:p>
            <a:pPr algn="l"/>
            <a:r>
              <a:rPr lang="en-GB" dirty="0"/>
              <a:t>We will then see </a:t>
            </a:r>
            <a:r>
              <a:rPr lang="en-GB" sz="1100" noProof="0" dirty="0">
                <a:latin typeface="Arial" panose="020B0604020202020204" pitchFamily="34" charset="0"/>
                <a:cs typeface="Arial" panose="020B0604020202020204" pitchFamily="34" charset="0"/>
              </a:rPr>
              <a:t>at a high-level - Design First vs. Code First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noProof="0" dirty="0">
                <a:latin typeface="Arial" panose="020B0604020202020204" pitchFamily="34" charset="0"/>
                <a:cs typeface="Arial" panose="020B0604020202020204" pitchFamily="34" charset="0"/>
              </a:rPr>
              <a:t>After that we will see how that applies to API development in terms of  </a:t>
            </a:r>
            <a:r>
              <a:rPr lang="en-GB" sz="1100" dirty="0">
                <a:latin typeface="Arial" panose="020B0604020202020204" pitchFamily="34" charset="0"/>
                <a:cs typeface="Arial" panose="020B0604020202020204" pitchFamily="34" charset="0"/>
              </a:rPr>
              <a:t>Design First API vs. Code First API.</a:t>
            </a:r>
            <a:endParaRPr lang="en-GB" dirty="0"/>
          </a:p>
          <a:p>
            <a:pPr algn="l"/>
            <a:r>
              <a:rPr lang="en-GB" sz="1100" noProof="0" dirty="0">
                <a:latin typeface="Arial" panose="020B0604020202020204" pitchFamily="34" charset="0"/>
                <a:cs typeface="Arial" panose="020B0604020202020204" pitchFamily="34" charset="0"/>
              </a:rPr>
              <a:t>Later we will see what is an API contract and why API First and Contract First is important.</a:t>
            </a:r>
          </a:p>
          <a:p>
            <a:pPr algn="l"/>
            <a:r>
              <a:rPr lang="en-GB" sz="1100" noProof="0" dirty="0">
                <a:latin typeface="Arial" panose="020B0604020202020204" pitchFamily="34" charset="0"/>
                <a:cs typeface="Arial" panose="020B0604020202020204" pitchFamily="34" charset="0"/>
              </a:rPr>
              <a:t>We will go over contract validation and testing and the tools we need for that.</a:t>
            </a:r>
          </a:p>
          <a:p>
            <a:pPr algn="l"/>
            <a:r>
              <a:rPr lang="en-GB" sz="1100" noProof="0" dirty="0">
                <a:latin typeface="Arial" panose="020B0604020202020204" pitchFamily="34" charset="0"/>
                <a:cs typeface="Arial" panose="020B0604020202020204" pitchFamily="34" charset="0"/>
              </a:rPr>
              <a:t>And we will tie this whole thing neatly in a knot in a live Demo.</a:t>
            </a:r>
          </a:p>
          <a:p>
            <a:pPr algn="l"/>
            <a:r>
              <a:rPr lang="en-GB" sz="1100" noProof="0" dirty="0">
                <a:latin typeface="Arial" panose="020B0604020202020204" pitchFamily="34" charset="0"/>
                <a:cs typeface="Arial" panose="020B0604020202020204" pitchFamily="34" charset="0"/>
              </a:rPr>
              <a:t>We will finish with a recap of what we have achieved.</a:t>
            </a:r>
          </a:p>
          <a:p>
            <a:pPr algn="l"/>
            <a:r>
              <a:rPr lang="en-GB" sz="1100" noProof="0" dirty="0">
                <a:latin typeface="Arial" panose="020B0604020202020204" pitchFamily="34" charset="0"/>
                <a:cs typeface="Arial" panose="020B0604020202020204" pitchFamily="34" charset="0"/>
              </a:rPr>
              <a:t>And hopefully we will have some time for Q&amp;A.</a:t>
            </a:r>
          </a:p>
          <a:p>
            <a:pPr algn="l"/>
            <a:endParaRPr lang="en-GB" sz="1100" noProof="0">
              <a:latin typeface="Arial" panose="020B0604020202020204" pitchFamily="34" charset="0"/>
              <a:cs typeface="Arial" panose="020B0604020202020204" pitchFamily="34" charset="0"/>
            </a:endParaRPr>
          </a:p>
          <a:p>
            <a:endParaRPr lang="en-US"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a:t>
            </a:fld>
            <a:endParaRPr lang="de-DE" dirty="0"/>
          </a:p>
        </p:txBody>
      </p:sp>
      <p:sp>
        <p:nvSpPr>
          <p:cNvPr id="5" name="Datumsplatzhalter 4">
            <a:extLst>
              <a:ext uri="{FF2B5EF4-FFF2-40B4-BE49-F238E27FC236}">
                <a16:creationId xmlns:a16="http://schemas.microsoft.com/office/drawing/2014/main" id="{83C51350-8A07-4E25-B261-0A7332788044}"/>
              </a:ext>
            </a:extLst>
          </p:cNvPr>
          <p:cNvSpPr>
            <a:spLocks noGrp="1"/>
          </p:cNvSpPr>
          <p:nvPr>
            <p:ph type="dt" sz="half" idx="1"/>
          </p:nvPr>
        </p:nvSpPr>
        <p:spPr/>
        <p:txBody>
          <a:bodyPr/>
          <a:lstStyle/>
          <a:p>
            <a:fld id="{1A42DE04-D5A7-4941-BA2F-38D497289E75}" type="datetime1">
              <a:rPr lang="de-DE" smtClean="0"/>
              <a:t>16.10.21</a:t>
            </a:fld>
            <a:endParaRPr lang="de-DE" dirty="0"/>
          </a:p>
        </p:txBody>
      </p:sp>
      <p:sp>
        <p:nvSpPr>
          <p:cNvPr id="6" name="Fußzeilenplatzhalter 5">
            <a:extLst>
              <a:ext uri="{FF2B5EF4-FFF2-40B4-BE49-F238E27FC236}">
                <a16:creationId xmlns:a16="http://schemas.microsoft.com/office/drawing/2014/main" id="{522AEBDA-C44F-4482-9031-47BCDEDFAB5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245832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So, how do I convince you?</a:t>
            </a:r>
          </a:p>
          <a:p>
            <a:endParaRPr lang="en-GB" b="0" dirty="0"/>
          </a:p>
          <a:p>
            <a:r>
              <a:rPr lang="en-GB" sz="1100" b="0" dirty="0">
                <a:latin typeface="Arial" panose="020B0604020202020204" pitchFamily="34" charset="0"/>
                <a:cs typeface="Arial" panose="020B0604020202020204" pitchFamily="34" charset="0"/>
              </a:rPr>
              <a:t>The main thing that any organisation cares about when it comes to software development is cost.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When building a product, your time is probably the biggest cost to an organisation. </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088860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Contract tests save development time by:</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Providing very fast feedback loops</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Clearly identifying where the problem is when they fail.</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Ensuring that only the parts of the API that will actually be used get developed</a:t>
            </a:r>
            <a:r>
              <a:rPr lang="bg-BG" sz="1100" b="0" dirty="0">
                <a:latin typeface="Arial" panose="020B0604020202020204" pitchFamily="34" charset="0"/>
                <a:cs typeface="Arial" panose="020B0604020202020204" pitchFamily="34" charset="0"/>
              </a:rPr>
              <a:t>.</a:t>
            </a:r>
            <a:endParaRPr lang="en-GB"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Contract tests can also save compute time and resources.</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02953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Wolves are a keystone species according to most ecologists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Wolves help regulate the ecosystem by preventing hooved herds overpopulation better than humans do.</a:t>
            </a:r>
          </a:p>
          <a:p>
            <a:r>
              <a:rPr lang="en-GB" sz="1100" b="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32</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04328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Let’s see how do we achieve this?</a:t>
            </a:r>
          </a:p>
          <a:p>
            <a:r>
              <a:rPr lang="en-GB" b="0" dirty="0"/>
              <a:t>We are going to need the right tools for the job.</a:t>
            </a:r>
          </a:p>
          <a:p>
            <a:endParaRPr lang="en-GB" b="0" dirty="0"/>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33</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68949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first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The </a:t>
            </a:r>
            <a:r>
              <a:rPr lang="en-GB" sz="1100" b="0" i="1" dirty="0">
                <a:latin typeface="Arial" panose="020B0604020202020204" pitchFamily="34" charset="0"/>
                <a:cs typeface="Arial" panose="020B0604020202020204" pitchFamily="34" charset="0"/>
              </a:rPr>
              <a:t>OAS -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Specification</a:t>
            </a:r>
            <a:r>
              <a:rPr lang="en-GB" sz="1100" b="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100" b="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Available endpoints and operations on each endpoint (</a:t>
            </a:r>
            <a:r>
              <a:rPr lang="en-GB" sz="1100" b="0" i="1" dirty="0">
                <a:latin typeface="Arial" panose="020B0604020202020204" pitchFamily="34" charset="0"/>
                <a:cs typeface="Arial" panose="020B0604020202020204" pitchFamily="34" charset="0"/>
              </a:rPr>
              <a:t>GET /example, POST /example</a:t>
            </a:r>
            <a:r>
              <a:rPr lang="en-GB" sz="1100" b="0" dirty="0">
                <a:latin typeface="Arial" panose="020B0604020202020204" pitchFamily="34" charset="0"/>
                <a:cs typeface="Arial" panose="020B0604020202020204" pitchFamily="34" charset="0"/>
              </a:rPr>
              <a:t>).</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Parameters.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Authentication methods.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Contact information, license, terms of use etc.</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Can be written in YAML or JSON.</a:t>
            </a:r>
          </a:p>
          <a:p>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42145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Here is the anatomy of an </a:t>
            </a:r>
            <a:r>
              <a:rPr lang="en-GB" b="0" dirty="0" err="1"/>
              <a:t>OpenAPI</a:t>
            </a:r>
            <a:r>
              <a:rPr lang="en-GB" b="0" dirty="0"/>
              <a:t> spec document written in YAML.</a:t>
            </a:r>
          </a:p>
        </p:txBody>
      </p:sp>
      <p:sp>
        <p:nvSpPr>
          <p:cNvPr id="4" name="Foliennummernplatzhalter 3"/>
          <p:cNvSpPr>
            <a:spLocks noGrp="1"/>
          </p:cNvSpPr>
          <p:nvPr>
            <p:ph type="sldNum" sz="quarter" idx="5"/>
          </p:nvPr>
        </p:nvSpPr>
        <p:spPr/>
        <p:txBody>
          <a:bodyPr/>
          <a:lstStyle/>
          <a:p>
            <a:fld id="{8FF9B0DE-3FEB-4AA0-B465-B80EF7C1333D}" type="slidenum">
              <a:rPr lang="de-DE" smtClean="0"/>
              <a:pPr/>
              <a:t>35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687898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Our next tool is Swagger.</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Swagger</a:t>
            </a:r>
            <a:r>
              <a:rPr lang="en-GB" sz="1100" b="0" dirty="0">
                <a:latin typeface="Arial" panose="020B0604020202020204" pitchFamily="34" charset="0"/>
                <a:cs typeface="Arial" panose="020B0604020202020204" pitchFamily="34" charset="0"/>
              </a:rPr>
              <a:t> is a set of open-source tools built around the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Specification.</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Once you have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with Swagger you can:</a:t>
            </a:r>
          </a:p>
          <a:p>
            <a:pPr marL="0" indent="0">
              <a:buNone/>
            </a:pPr>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a server stub and the only thing left to do will be to implement the logic and your API is ready to go!</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clients in over 40 languages.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Generate interactive documentation that lets you try out the API directly in the browser.</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Use the spec for automated tests.</a:t>
            </a:r>
          </a:p>
          <a:p>
            <a:endParaRPr lang="en-GB" sz="1100" b="0" dirty="0">
              <a:latin typeface="Arial" panose="020B0604020202020204" pitchFamily="34" charset="0"/>
              <a:cs typeface="Arial" panose="020B0604020202020204" pitchFamily="34" charset="0"/>
            </a:endParaRP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sz="1100" b="0" dirty="0">
              <a:latin typeface="Arial" panose="020B0604020202020204" pitchFamily="34" charset="0"/>
              <a:cs typeface="Arial" panose="020B0604020202020204" pitchFamily="34" charset="0"/>
            </a:endParaRPr>
          </a:p>
          <a:p>
            <a:endParaRPr lang="en-GB"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36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052311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The next tool we need is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generator.</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Given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and using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Generator</a:t>
            </a:r>
            <a:r>
              <a:rPr lang="en-GB" sz="1100" b="0" dirty="0">
                <a:latin typeface="Arial" panose="020B0604020202020204" pitchFamily="34" charset="0"/>
                <a:cs typeface="Arial" panose="020B0604020202020204" pitchFamily="34" charset="0"/>
              </a:rPr>
              <a:t> you can generate</a:t>
            </a:r>
            <a:r>
              <a:rPr lang="bg-BG" sz="1100" b="0" dirty="0">
                <a:latin typeface="Arial" panose="020B0604020202020204" pitchFamily="34" charset="0"/>
                <a:cs typeface="Arial" panose="020B0604020202020204" pitchFamily="34" charset="0"/>
              </a:rPr>
              <a:t>:</a:t>
            </a:r>
          </a:p>
          <a:p>
            <a:pPr marL="0" indent="0">
              <a:buNone/>
            </a:pPr>
            <a:endParaRPr lang="bg-BG"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API client libraries.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Server stubs.</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Documentation.</a:t>
            </a:r>
            <a:endParaRPr lang="bg-BG" sz="1100" b="0" dirty="0">
              <a:latin typeface="Arial" panose="020B0604020202020204" pitchFamily="34" charset="0"/>
              <a:cs typeface="Arial" panose="020B0604020202020204" pitchFamily="34" charset="0"/>
            </a:endParaRP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Configuration.</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155663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Here is an extremely important bit of kit we need.</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Atlassian – Request Validator</a:t>
            </a:r>
          </a:p>
          <a:p>
            <a:r>
              <a:rPr lang="en-GB" sz="1100" dirty="0">
                <a:latin typeface="Arial" panose="020B0604020202020204" pitchFamily="34" charset="0"/>
                <a:cs typeface="Arial" panose="020B0604020202020204" pitchFamily="34" charset="0"/>
              </a:rPr>
              <a:t>A Java library for validating HTTP request/responses against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specification.</a:t>
            </a:r>
          </a:p>
          <a:p>
            <a:endParaRPr lang="en-GB" sz="1100" dirty="0">
              <a:latin typeface="Arial" panose="020B0604020202020204" pitchFamily="34" charset="0"/>
              <a:cs typeface="Arial" panose="020B0604020202020204" pitchFamily="34" charset="0"/>
            </a:endParaRPr>
          </a:p>
          <a:p>
            <a:r>
              <a:rPr lang="en-GB" sz="11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100" b="1" i="1" dirty="0">
              <a:latin typeface="Arial" panose="020B0604020202020204" pitchFamily="34" charset="0"/>
              <a:cs typeface="Arial" panose="020B0604020202020204" pitchFamily="34" charset="0"/>
            </a:endParaRPr>
          </a:p>
          <a:p>
            <a:pPr marL="0" indent="0">
              <a:buNone/>
            </a:pPr>
            <a:r>
              <a:rPr lang="en-GB" sz="1100" b="1" i="1" dirty="0">
                <a:latin typeface="Arial" panose="020B0604020202020204" pitchFamily="34" charset="0"/>
                <a:cs typeface="Arial" panose="020B0604020202020204" pitchFamily="34" charset="0"/>
              </a:rPr>
              <a:t>Swagger Request Validator - REST Assured module</a:t>
            </a:r>
          </a:p>
          <a:p>
            <a:r>
              <a:rPr lang="en-GB" sz="11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100" dirty="0">
              <a:latin typeface="Arial" panose="020B0604020202020204" pitchFamily="34" charset="0"/>
              <a:cs typeface="Arial" panose="020B0604020202020204" pitchFamily="34" charset="0"/>
            </a:endParaRP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959868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dirty="0">
                <a:latin typeface="Arial" panose="020B0604020202020204" pitchFamily="34" charset="0"/>
                <a:cs typeface="Arial" panose="020B0604020202020204" pitchFamily="34" charset="0"/>
              </a:rPr>
              <a:t>Next we need some tools for validating the frontend.</a:t>
            </a:r>
          </a:p>
          <a:p>
            <a:pPr marL="0" indent="0">
              <a:buNone/>
            </a:pPr>
            <a:endParaRPr lang="en-GB" sz="11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Here are a couple of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validators for </a:t>
            </a:r>
            <a:r>
              <a:rPr lang="en-GB" sz="1100" dirty="0" err="1">
                <a:latin typeface="Arial" panose="020B0604020202020204" pitchFamily="34" charset="0"/>
                <a:cs typeface="Arial" panose="020B0604020202020204" pitchFamily="34" charset="0"/>
              </a:rPr>
              <a:t>ExpressJS</a:t>
            </a:r>
            <a:r>
              <a:rPr lang="en-GB" sz="1100" dirty="0">
                <a:latin typeface="Arial" panose="020B0604020202020204" pitchFamily="34" charset="0"/>
                <a:cs typeface="Arial" panose="020B0604020202020204" pitchFamily="34" charset="0"/>
              </a:rPr>
              <a:t> that automatically validate API requests and responses based on an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These libraries integrate with new and existing API applications. </a:t>
            </a:r>
          </a:p>
          <a:p>
            <a:pPr marL="0" indent="0">
              <a:buNone/>
            </a:pPr>
            <a:r>
              <a:rPr lang="en-GB" sz="1100" dirty="0">
                <a:latin typeface="Arial" panose="020B0604020202020204" pitchFamily="34" charset="0"/>
                <a:cs typeface="Arial" panose="020B0604020202020204" pitchFamily="34" charset="0"/>
              </a:rPr>
              <a:t>Simply, install the validator onto your express app, point it to your </a:t>
            </a:r>
            <a:r>
              <a:rPr lang="en-GB" sz="1100" dirty="0" err="1">
                <a:latin typeface="Arial" panose="020B0604020202020204" pitchFamily="34" charset="0"/>
                <a:cs typeface="Arial" panose="020B0604020202020204" pitchFamily="34" charset="0"/>
              </a:rPr>
              <a:t>OpenAPI</a:t>
            </a:r>
            <a:r>
              <a:rPr lang="en-GB" sz="1100" dirty="0">
                <a:latin typeface="Arial" panose="020B0604020202020204" pitchFamily="34" charset="0"/>
                <a:cs typeface="Arial" panose="020B0604020202020204" pitchFamily="34" charset="0"/>
              </a:rPr>
              <a:t> spec, then define and implement routes the way you prefer.</a:t>
            </a:r>
          </a:p>
          <a:p>
            <a:endParaRPr lang="en-GB" dirty="0"/>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39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0212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noProof="0" dirty="0">
                <a:latin typeface="Arial" panose="020B0604020202020204" pitchFamily="34" charset="0"/>
                <a:cs typeface="Arial" panose="020B0604020202020204" pitchFamily="34" charset="0"/>
              </a:rPr>
              <a:t>Introduction</a:t>
            </a:r>
          </a:p>
        </p:txBody>
      </p:sp>
      <p:sp>
        <p:nvSpPr>
          <p:cNvPr id="4" name="Foliennummernplatzhalter 3"/>
          <p:cNvSpPr>
            <a:spLocks noGrp="1"/>
          </p:cNvSpPr>
          <p:nvPr>
            <p:ph type="sldNum" sz="quarter" idx="5"/>
          </p:nvPr>
        </p:nvSpPr>
        <p:spPr/>
        <p:txBody>
          <a:bodyPr/>
          <a:lstStyle/>
          <a:p>
            <a:fld id="{8FF9B0DE-3FEB-4AA0-B465-B80EF7C1333D}" type="slidenum">
              <a:rPr lang="de-DE" smtClean="0"/>
              <a:pPr/>
              <a:t>4</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29124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Usual suspects.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08011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1" dirty="0">
                <a:latin typeface="Arial" panose="020B0604020202020204" pitchFamily="34" charset="0"/>
                <a:cs typeface="Arial" panose="020B0604020202020204" pitchFamily="34" charset="0"/>
              </a:rPr>
              <a:t>Random wolf fact.</a:t>
            </a:r>
          </a:p>
          <a:p>
            <a:pPr marL="0" indent="0">
              <a:buNone/>
            </a:pPr>
            <a:endParaRPr lang="en-GB" sz="1100" b="0" i="1" dirty="0">
              <a:latin typeface="Arial" panose="020B0604020202020204" pitchFamily="34" charset="0"/>
              <a:cs typeface="Arial" panose="020B0604020202020204" pitchFamily="34" charset="0"/>
            </a:endParaRPr>
          </a:p>
          <a:p>
            <a:pPr marL="0" indent="0">
              <a:buNone/>
            </a:pPr>
            <a:r>
              <a:rPr lang="en-GB" sz="1100" b="0" i="1" dirty="0">
                <a:latin typeface="Arial" panose="020B0604020202020204" pitchFamily="34" charset="0"/>
                <a:cs typeface="Arial" panose="020B0604020202020204" pitchFamily="34" charset="0"/>
              </a:rPr>
              <a:t>The Wolf /Canis Lupus/</a:t>
            </a:r>
          </a:p>
          <a:p>
            <a:pPr marL="0" indent="0">
              <a:buNone/>
            </a:pPr>
            <a:endParaRPr lang="en-GB" sz="1100" b="0" i="1"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wolf represents strength, loyalty, family ties, caring and expresses freedom and fortitude.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The Japanese word for wolf, "</a:t>
            </a:r>
            <a:r>
              <a:rPr lang="en-GB" sz="1100" b="0" dirty="0" err="1">
                <a:latin typeface="Arial" panose="020B0604020202020204" pitchFamily="34" charset="0"/>
                <a:cs typeface="Arial" panose="020B0604020202020204" pitchFamily="34" charset="0"/>
              </a:rPr>
              <a:t>Ookami</a:t>
            </a:r>
            <a:r>
              <a:rPr lang="en-GB" sz="1100" b="0" dirty="0">
                <a:latin typeface="Arial" panose="020B0604020202020204" pitchFamily="34" charset="0"/>
                <a:cs typeface="Arial" panose="020B0604020202020204" pitchFamily="34" charset="0"/>
              </a:rPr>
              <a:t>", means "Great God".</a:t>
            </a:r>
          </a:p>
          <a:p>
            <a:pPr marL="0" indent="0">
              <a:buNone/>
            </a:pPr>
            <a:endParaRPr lang="en-GB" sz="1100" b="0" dirty="0">
              <a:latin typeface="Arial" panose="020B0604020202020204" pitchFamily="34" charset="0"/>
              <a:cs typeface="Arial" panose="020B0604020202020204" pitchFamily="34" charset="0"/>
            </a:endParaRP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41</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541322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DEMO</a:t>
            </a:r>
          </a:p>
        </p:txBody>
      </p:sp>
      <p:sp>
        <p:nvSpPr>
          <p:cNvPr id="4" name="Foliennummernplatzhalter 3"/>
          <p:cNvSpPr>
            <a:spLocks noGrp="1"/>
          </p:cNvSpPr>
          <p:nvPr>
            <p:ph type="sldNum" sz="quarter" idx="5"/>
          </p:nvPr>
        </p:nvSpPr>
        <p:spPr/>
        <p:txBody>
          <a:bodyPr/>
          <a:lstStyle/>
          <a:p>
            <a:fld id="{8FF9B0DE-3FEB-4AA0-B465-B80EF7C1333D}" type="slidenum">
              <a:rPr lang="de-DE" smtClean="0"/>
              <a:pPr/>
              <a:t>42</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811999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What are we going to do in the demo</a:t>
            </a:r>
          </a:p>
          <a:p>
            <a:endParaRPr lang="en-GB" b="0" dirty="0"/>
          </a:p>
          <a:p>
            <a:r>
              <a:rPr lang="en-GB" sz="1100" b="0" i="1" dirty="0">
                <a:latin typeface="Arial" panose="020B0604020202020204" pitchFamily="34" charset="0"/>
                <a:cs typeface="Arial" panose="020B0604020202020204" pitchFamily="34" charset="0"/>
              </a:rPr>
              <a:t>- Write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 Spec</a:t>
            </a: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back-end server in Java and </a:t>
            </a:r>
            <a:r>
              <a:rPr lang="en-GB" sz="1100" b="0" i="1" dirty="0" err="1">
                <a:latin typeface="Arial" panose="020B0604020202020204" pitchFamily="34" charset="0"/>
                <a:cs typeface="Arial" panose="020B0604020202020204" pitchFamily="34" charset="0"/>
              </a:rPr>
              <a:t>SpringBoot</a:t>
            </a:r>
            <a:endParaRPr lang="en-GB" sz="1000" b="0" dirty="0">
              <a:latin typeface="Arial" panose="020B0604020202020204" pitchFamily="34" charset="0"/>
              <a:cs typeface="Arial" panose="020B0604020202020204" pitchFamily="34" charset="0"/>
            </a:endParaRPr>
          </a:p>
          <a:p>
            <a:r>
              <a:rPr lang="en-GB" sz="1100" b="0" i="1" dirty="0">
                <a:latin typeface="Arial" panose="020B0604020202020204" pitchFamily="34" charset="0"/>
                <a:cs typeface="Arial" panose="020B0604020202020204" pitchFamily="34" charset="0"/>
              </a:rPr>
              <a:t>- Use it and an </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-generator to generate a front-end client in JavaScript and Angular</a:t>
            </a:r>
          </a:p>
          <a:p>
            <a:r>
              <a:rPr lang="en-GB" sz="1100" b="0" i="1" dirty="0">
                <a:latin typeface="Arial" panose="020B0604020202020204" pitchFamily="34" charset="0"/>
                <a:cs typeface="Arial" panose="020B0604020202020204" pitchFamily="34" charset="0"/>
              </a:rPr>
              <a:t>- Use Atlassian’s validator to add tests to the back-end server and validate our API</a:t>
            </a:r>
          </a:p>
          <a:p>
            <a:r>
              <a:rPr lang="en-GB" sz="1100" b="0" i="1" dirty="0">
                <a:latin typeface="Arial" panose="020B0604020202020204" pitchFamily="34" charset="0"/>
                <a:cs typeface="Arial" panose="020B0604020202020204" pitchFamily="34" charset="0"/>
              </a:rPr>
              <a:t>- Use express-</a:t>
            </a:r>
            <a:r>
              <a:rPr lang="en-GB" sz="1100" b="0" i="1" dirty="0" err="1">
                <a:latin typeface="Arial" panose="020B0604020202020204" pitchFamily="34" charset="0"/>
                <a:cs typeface="Arial" panose="020B0604020202020204" pitchFamily="34" charset="0"/>
              </a:rPr>
              <a:t>openapi</a:t>
            </a:r>
            <a:r>
              <a:rPr lang="en-GB" sz="1100" b="0" i="1" dirty="0">
                <a:latin typeface="Arial" panose="020B0604020202020204" pitchFamily="34" charset="0"/>
                <a:cs typeface="Arial" panose="020B0604020202020204" pitchFamily="34" charset="0"/>
              </a:rPr>
              <a:t>-validate to add tests to the front-end server and validate our API</a:t>
            </a:r>
          </a:p>
          <a:p>
            <a:r>
              <a:rPr lang="en-GB" sz="1100" b="0" i="1" dirty="0">
                <a:latin typeface="Arial" panose="020B0604020202020204" pitchFamily="34" charset="0"/>
                <a:cs typeface="Arial" panose="020B0604020202020204" pitchFamily="34" charset="0"/>
              </a:rPr>
              <a:t>- Demonstrate how the tests fail if we breach our API contract</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43</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86093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44</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858988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RECAP</a:t>
            </a:r>
          </a:p>
        </p:txBody>
      </p:sp>
      <p:sp>
        <p:nvSpPr>
          <p:cNvPr id="4" name="Foliennummernplatzhalter 3"/>
          <p:cNvSpPr>
            <a:spLocks noGrp="1"/>
          </p:cNvSpPr>
          <p:nvPr>
            <p:ph type="sldNum" sz="quarter" idx="5"/>
          </p:nvPr>
        </p:nvSpPr>
        <p:spPr/>
        <p:txBody>
          <a:bodyPr/>
          <a:lstStyle/>
          <a:p>
            <a:fld id="{8FF9B0DE-3FEB-4AA0-B465-B80EF7C1333D}" type="slidenum">
              <a:rPr lang="de-DE" smtClean="0"/>
              <a:pPr/>
              <a:t>45</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09333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latin typeface="Arial" panose="020B0604020202020204" pitchFamily="34" charset="0"/>
                <a:cs typeface="Arial" panose="020B0604020202020204" pitchFamily="34" charset="0"/>
              </a:rPr>
              <a:t>Let's go over what we achieved in the demo:</a:t>
            </a:r>
          </a:p>
          <a:p>
            <a:endParaRPr lang="en-GB" b="0" dirty="0"/>
          </a:p>
          <a:p>
            <a:r>
              <a:rPr lang="en-GB" sz="1800" b="0" i="1" dirty="0">
                <a:latin typeface="Arial" panose="020B0604020202020204" pitchFamily="34" charset="0"/>
                <a:cs typeface="Arial" panose="020B0604020202020204" pitchFamily="34" charset="0"/>
              </a:rPr>
              <a:t>Wrote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 Spec</a:t>
            </a:r>
          </a:p>
          <a:p>
            <a:pPr lvl="1"/>
            <a:r>
              <a:rPr lang="en-GB" sz="1400" b="0" dirty="0">
                <a:latin typeface="Arial" panose="020B0604020202020204" pitchFamily="34" charset="0"/>
                <a:cs typeface="Arial" panose="020B0604020202020204" pitchFamily="34" charset="0"/>
              </a:rPr>
              <a:t>Easy, both human and machine readable.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back-end server in Java and </a:t>
            </a:r>
            <a:r>
              <a:rPr lang="en-GB" sz="1800" b="0" i="1" dirty="0" err="1">
                <a:latin typeface="Arial" panose="020B0604020202020204" pitchFamily="34" charset="0"/>
                <a:cs typeface="Arial" panose="020B0604020202020204" pitchFamily="34" charset="0"/>
              </a:rPr>
              <a:t>SpringBoot</a:t>
            </a:r>
            <a:endParaRPr lang="en-GB" sz="1800" b="0" i="1" dirty="0">
              <a:latin typeface="Arial" panose="020B0604020202020204" pitchFamily="34" charset="0"/>
              <a:cs typeface="Arial" panose="020B0604020202020204" pitchFamily="34" charset="0"/>
            </a:endParaRP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it and an </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-generator to generate a front-end client in JavaScript and Angular</a:t>
            </a:r>
          </a:p>
          <a:p>
            <a:pPr lvl="1"/>
            <a:r>
              <a:rPr lang="en-GB" sz="1400" b="0" dirty="0">
                <a:latin typeface="Arial" panose="020B0604020202020204" pitchFamily="34" charset="0"/>
                <a:cs typeface="Arial" panose="020B0604020202020204" pitchFamily="34" charset="0"/>
              </a:rPr>
              <a:t>Saves development time.</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Atlassian’s validator to add tests to the back-end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Used express-</a:t>
            </a:r>
            <a:r>
              <a:rPr lang="en-GB" sz="1800" b="0" i="1" dirty="0" err="1">
                <a:latin typeface="Arial" panose="020B0604020202020204" pitchFamily="34" charset="0"/>
                <a:cs typeface="Arial" panose="020B0604020202020204" pitchFamily="34" charset="0"/>
              </a:rPr>
              <a:t>openapi</a:t>
            </a:r>
            <a:r>
              <a:rPr lang="en-GB" sz="1800" b="0" i="1" dirty="0">
                <a:latin typeface="Arial" panose="020B0604020202020204" pitchFamily="34" charset="0"/>
                <a:cs typeface="Arial" panose="020B0604020202020204" pitchFamily="34" charset="0"/>
              </a:rPr>
              <a:t>-validate to add tests to the front-end server and validate our API</a:t>
            </a:r>
          </a:p>
          <a:p>
            <a:pPr lvl="1"/>
            <a:r>
              <a:rPr lang="en-GB" sz="1400" b="0" dirty="0">
                <a:latin typeface="Arial" panose="020B0604020202020204" pitchFamily="34" charset="0"/>
                <a:cs typeface="Arial" panose="020B0604020202020204" pitchFamily="34" charset="0"/>
              </a:rPr>
              <a:t>Fast feedback loop.</a:t>
            </a:r>
          </a:p>
          <a:p>
            <a:pPr lvl="1"/>
            <a:endParaRPr lang="en-GB" sz="1400" b="0" dirty="0">
              <a:latin typeface="Arial" panose="020B0604020202020204" pitchFamily="34" charset="0"/>
              <a:cs typeface="Arial" panose="020B0604020202020204" pitchFamily="34" charset="0"/>
            </a:endParaRPr>
          </a:p>
          <a:p>
            <a:r>
              <a:rPr lang="en-GB" sz="1800" b="0" i="1" dirty="0">
                <a:latin typeface="Arial" panose="020B0604020202020204" pitchFamily="34" charset="0"/>
                <a:cs typeface="Arial" panose="020B0604020202020204" pitchFamily="34" charset="0"/>
              </a:rPr>
              <a:t>Demonstrated how the tests fail if we breach our API contract</a:t>
            </a:r>
          </a:p>
          <a:p>
            <a:pPr lvl="1"/>
            <a:r>
              <a:rPr lang="en-GB" sz="1400" b="0" dirty="0">
                <a:latin typeface="Arial" panose="020B0604020202020204" pitchFamily="34" charset="0"/>
                <a:cs typeface="Arial" panose="020B0604020202020204" pitchFamily="34" charset="0"/>
              </a:rPr>
              <a:t>Enforces the contract, making communication and development easier.</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336009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algn="l"/>
            <a:r>
              <a:rPr lang="en-GB" sz="1100" b="0" dirty="0">
                <a:latin typeface="Arial" panose="020B0604020202020204" pitchFamily="34" charset="0"/>
                <a:cs typeface="Arial" panose="020B0604020202020204" pitchFamily="34" charset="0"/>
              </a:rPr>
              <a:t>I would like to leave you with some the lyrics from the song “</a:t>
            </a:r>
            <a:r>
              <a:rPr lang="en-GB" sz="1100" b="0" i="1" dirty="0">
                <a:latin typeface="Arial" panose="020B0604020202020204" pitchFamily="34" charset="0"/>
                <a:cs typeface="Arial" panose="020B0604020202020204" pitchFamily="34" charset="0"/>
              </a:rPr>
              <a:t>Everything Counts</a:t>
            </a:r>
            <a:r>
              <a:rPr lang="en-GB" sz="1100" b="0" dirty="0">
                <a:latin typeface="Arial" panose="020B0604020202020204" pitchFamily="34" charset="0"/>
                <a:cs typeface="Arial" panose="020B0604020202020204" pitchFamily="34" charset="0"/>
              </a:rPr>
              <a:t>“ by </a:t>
            </a:r>
            <a:r>
              <a:rPr lang="en-GB" sz="1100" b="0" i="1" dirty="0">
                <a:latin typeface="Arial" panose="020B0604020202020204" pitchFamily="34" charset="0"/>
                <a:cs typeface="Arial" panose="020B0604020202020204" pitchFamily="34" charset="0"/>
              </a:rPr>
              <a:t>Depeche Mode</a:t>
            </a:r>
            <a:r>
              <a:rPr lang="en-GB" sz="1100" b="0" dirty="0">
                <a:latin typeface="Arial" panose="020B0604020202020204" pitchFamily="34" charset="0"/>
                <a:cs typeface="Arial" panose="020B0604020202020204" pitchFamily="34" charset="0"/>
              </a:rPr>
              <a:t>:</a:t>
            </a:r>
          </a:p>
          <a:p>
            <a:pPr marL="0" indent="0" algn="l">
              <a:buNone/>
            </a:pP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"The handshake seals the </a:t>
            </a:r>
            <a:r>
              <a:rPr lang="en-GB" sz="1100" b="0" i="1" dirty="0">
                <a:latin typeface="Arial" panose="020B0604020202020204" pitchFamily="34" charset="0"/>
                <a:cs typeface="Arial" panose="020B0604020202020204" pitchFamily="34" charset="0"/>
              </a:rPr>
              <a:t>contract</a:t>
            </a:r>
          </a:p>
          <a:p>
            <a:pPr marL="0" indent="0" algn="l">
              <a:buNone/>
            </a:pPr>
            <a:r>
              <a:rPr lang="en-GB" sz="1100" b="0" dirty="0">
                <a:latin typeface="Arial" panose="020B0604020202020204" pitchFamily="34" charset="0"/>
                <a:cs typeface="Arial" panose="020B0604020202020204" pitchFamily="34" charset="0"/>
              </a:rPr>
              <a:t>From the </a:t>
            </a:r>
            <a:r>
              <a:rPr lang="en-GB" sz="1100" b="0" i="1" dirty="0">
                <a:latin typeface="Arial" panose="020B0604020202020204" pitchFamily="34" charset="0"/>
                <a:cs typeface="Arial" panose="020B0604020202020204" pitchFamily="34" charset="0"/>
              </a:rPr>
              <a:t>contract</a:t>
            </a:r>
            <a:r>
              <a:rPr lang="en-GB" sz="1100" b="0" dirty="0">
                <a:latin typeface="Arial" panose="020B0604020202020204" pitchFamily="34" charset="0"/>
                <a:cs typeface="Arial" panose="020B0604020202020204" pitchFamily="34" charset="0"/>
              </a:rPr>
              <a:t> there’s no turning back</a:t>
            </a:r>
          </a:p>
          <a:p>
            <a:pPr marL="0" indent="0" algn="l">
              <a:buNone/>
            </a:pPr>
            <a:r>
              <a:rPr lang="en-GB" sz="1100" b="0" dirty="0">
                <a:latin typeface="Arial" panose="020B0604020202020204" pitchFamily="34" charset="0"/>
                <a:cs typeface="Arial" panose="020B0604020202020204" pitchFamily="34" charset="0"/>
              </a:rPr>
              <a:t>...</a:t>
            </a:r>
          </a:p>
          <a:p>
            <a:pPr marL="0" indent="0" algn="l">
              <a:buNone/>
            </a:pPr>
            <a:r>
              <a:rPr lang="en-GB" sz="1100" b="0" dirty="0">
                <a:latin typeface="Arial" panose="020B0604020202020204" pitchFamily="34" charset="0"/>
                <a:cs typeface="Arial" panose="020B0604020202020204" pitchFamily="34" charset="0"/>
              </a:rPr>
              <a:t>The holiday was fun-packed</a:t>
            </a:r>
          </a:p>
          <a:p>
            <a:pPr marL="0" indent="0" algn="l">
              <a:buNone/>
            </a:pPr>
            <a:r>
              <a:rPr lang="en-GB" sz="1100" b="0" i="1" dirty="0">
                <a:latin typeface="Arial" panose="020B0604020202020204" pitchFamily="34" charset="0"/>
                <a:cs typeface="Arial" panose="020B0604020202020204" pitchFamily="34" charset="0"/>
              </a:rPr>
              <a:t>The contract, still intact</a:t>
            </a:r>
            <a:endParaRPr lang="en-GB" sz="1100" b="0" dirty="0">
              <a:latin typeface="Arial" panose="020B0604020202020204" pitchFamily="34" charset="0"/>
              <a:cs typeface="Arial" panose="020B0604020202020204" pitchFamily="34" charset="0"/>
            </a:endParaRPr>
          </a:p>
          <a:p>
            <a:pPr marL="0" indent="0" algn="l">
              <a:buNone/>
            </a:pPr>
            <a:r>
              <a:rPr lang="en-GB" sz="1100" b="0" dirty="0">
                <a:latin typeface="Arial" panose="020B0604020202020204" pitchFamily="34" charset="0"/>
                <a:cs typeface="Arial" panose="020B0604020202020204" pitchFamily="34" charset="0"/>
              </a:rPr>
              <a:t>…"</a:t>
            </a: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2754090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REFERENCES</a:t>
            </a:r>
          </a:p>
        </p:txBody>
      </p:sp>
      <p:sp>
        <p:nvSpPr>
          <p:cNvPr id="4" name="Foliennummernplatzhalter 3"/>
          <p:cNvSpPr>
            <a:spLocks noGrp="1"/>
          </p:cNvSpPr>
          <p:nvPr>
            <p:ph type="sldNum" sz="quarter" idx="5"/>
          </p:nvPr>
        </p:nvSpPr>
        <p:spPr/>
        <p:txBody>
          <a:bodyPr/>
          <a:lstStyle/>
          <a:p>
            <a:fld id="{8FF9B0DE-3FEB-4AA0-B465-B80EF7C1333D}" type="slidenum">
              <a:rPr lang="de-DE" smtClean="0"/>
              <a:pPr/>
              <a:t>48</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66698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49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06987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If you came for the IPAs you are in the right place, but wrong time.</a:t>
            </a:r>
          </a:p>
          <a:p>
            <a:pPr marL="0" indent="0">
              <a:buNone/>
            </a:pPr>
            <a:r>
              <a:rPr lang="en-GB" sz="1100" b="0" dirty="0">
                <a:latin typeface="Arial" panose="020B0604020202020204" pitchFamily="34" charset="0"/>
                <a:cs typeface="Arial" panose="020B0604020202020204" pitchFamily="34" charset="0"/>
              </a:rPr>
              <a:t>APIs now, IPAs later.</a:t>
            </a:r>
          </a:p>
          <a:p>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19464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50</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722593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QUESTIONS</a:t>
            </a:r>
          </a:p>
        </p:txBody>
      </p:sp>
      <p:sp>
        <p:nvSpPr>
          <p:cNvPr id="4" name="Foliennummernplatzhalter 3"/>
          <p:cNvSpPr>
            <a:spLocks noGrp="1"/>
          </p:cNvSpPr>
          <p:nvPr>
            <p:ph type="sldNum" sz="quarter" idx="5"/>
          </p:nvPr>
        </p:nvSpPr>
        <p:spPr/>
        <p:txBody>
          <a:bodyPr/>
          <a:lstStyle/>
          <a:p>
            <a:fld id="{8FF9B0DE-3FEB-4AA0-B465-B80EF7C1333D}" type="slidenum">
              <a:rPr lang="de-DE" smtClean="0"/>
              <a:pPr/>
              <a:t>51</a:t>
            </a:fld>
            <a:endParaRPr lang="de-DE" dirty="0"/>
          </a:p>
        </p:txBody>
      </p:sp>
      <p:sp>
        <p:nvSpPr>
          <p:cNvPr id="5" name="Datumsplatzhalter 4">
            <a:extLst>
              <a:ext uri="{FF2B5EF4-FFF2-40B4-BE49-F238E27FC236}">
                <a16:creationId xmlns:a16="http://schemas.microsoft.com/office/drawing/2014/main" id="{3B23E096-2E93-4973-8040-82840F068DF2}"/>
              </a:ext>
            </a:extLst>
          </p:cNvPr>
          <p:cNvSpPr>
            <a:spLocks noGrp="1"/>
          </p:cNvSpPr>
          <p:nvPr>
            <p:ph type="dt" sz="half" idx="1"/>
          </p:nvPr>
        </p:nvSpPr>
        <p:spPr/>
        <p:txBody>
          <a:bodyPr/>
          <a:lstStyle/>
          <a:p>
            <a:fld id="{0F4B7EF6-FABD-4F49-B9CD-AC9FAEAFAB96}" type="datetime1">
              <a:rPr lang="de-DE" smtClean="0"/>
              <a:t>16.10.21</a:t>
            </a:fld>
            <a:endParaRPr lang="de-DE" dirty="0"/>
          </a:p>
        </p:txBody>
      </p:sp>
      <p:sp>
        <p:nvSpPr>
          <p:cNvPr id="6" name="Fußzeilenplatzhalter 5">
            <a:extLst>
              <a:ext uri="{FF2B5EF4-FFF2-40B4-BE49-F238E27FC236}">
                <a16:creationId xmlns:a16="http://schemas.microsoft.com/office/drawing/2014/main" id="{C316DD00-37FF-4EE9-89AB-6B06597640EF}"/>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7488610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de-DE" b="0" dirty="0"/>
              <a:t>I LOOK FORWARD TO YOUR QUESTIONS</a:t>
            </a:r>
            <a:endParaRPr lang="en-US"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52</a:t>
            </a:fld>
            <a:endParaRPr lang="de-DE" dirty="0"/>
          </a:p>
        </p:txBody>
      </p:sp>
      <p:sp>
        <p:nvSpPr>
          <p:cNvPr id="5" name="Datumsplatzhalter 4">
            <a:extLst>
              <a:ext uri="{FF2B5EF4-FFF2-40B4-BE49-F238E27FC236}">
                <a16:creationId xmlns:a16="http://schemas.microsoft.com/office/drawing/2014/main" id="{F111D7C0-A88C-4E84-9EB3-EA7F74DD016A}"/>
              </a:ext>
            </a:extLst>
          </p:cNvPr>
          <p:cNvSpPr>
            <a:spLocks noGrp="1"/>
          </p:cNvSpPr>
          <p:nvPr>
            <p:ph type="dt" sz="half" idx="1"/>
          </p:nvPr>
        </p:nvSpPr>
        <p:spPr/>
        <p:txBody>
          <a:bodyPr/>
          <a:lstStyle/>
          <a:p>
            <a:fld id="{A621C90E-E1AC-4837-9110-9588D35647C8}" type="datetime1">
              <a:rPr lang="de-DE" smtClean="0"/>
              <a:t>16.10.21</a:t>
            </a:fld>
            <a:endParaRPr lang="de-DE" dirty="0"/>
          </a:p>
        </p:txBody>
      </p:sp>
      <p:sp>
        <p:nvSpPr>
          <p:cNvPr id="6" name="Fußzeilenplatzhalter 5">
            <a:extLst>
              <a:ext uri="{FF2B5EF4-FFF2-40B4-BE49-F238E27FC236}">
                <a16:creationId xmlns:a16="http://schemas.microsoft.com/office/drawing/2014/main" id="{BBB93BD2-B30C-464A-9199-DABBFCB242F2}"/>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795546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53</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16.10.21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541057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377" rtl="0" eaLnBrk="1" fontAlgn="auto" latinLnBrk="0" hangingPunct="1">
              <a:lnSpc>
                <a:spcPct val="110000"/>
              </a:lnSpc>
              <a:spcBef>
                <a:spcPts val="1200"/>
              </a:spcBef>
              <a:spcAft>
                <a:spcPts val="0"/>
              </a:spcAft>
              <a:buClrTx/>
              <a:buSzTx/>
              <a:buFontTx/>
              <a:buNone/>
              <a:tabLst/>
              <a:defRPr/>
            </a:pPr>
            <a:r>
              <a:rPr lang="en-GB" b="0" dirty="0">
                <a:latin typeface="Arial" panose="020B0604020202020204" pitchFamily="34" charset="0"/>
                <a:cs typeface="Arial" panose="020B0604020202020204" pitchFamily="34" charset="0"/>
              </a:rPr>
              <a:t>THANK YOU!</a:t>
            </a:r>
          </a:p>
        </p:txBody>
      </p:sp>
      <p:sp>
        <p:nvSpPr>
          <p:cNvPr id="4" name="Foliennummernplatzhalter 3"/>
          <p:cNvSpPr>
            <a:spLocks noGrp="1"/>
          </p:cNvSpPr>
          <p:nvPr>
            <p:ph type="sldNum" sz="quarter" idx="5"/>
          </p:nvPr>
        </p:nvSpPr>
        <p:spPr/>
        <p:txBody>
          <a:bodyPr/>
          <a:lstStyle/>
          <a:p>
            <a:fld id="{8FF9B0DE-3FEB-4AA0-B465-B80EF7C1333D}" type="slidenum">
              <a:rPr lang="de-DE" smtClean="0"/>
              <a:pPr/>
              <a:t>54</a:t>
            </a:fld>
            <a:endParaRPr lang="de-DE" dirty="0"/>
          </a:p>
        </p:txBody>
      </p:sp>
      <p:sp>
        <p:nvSpPr>
          <p:cNvPr id="5" name="Datumsplatzhalter 4">
            <a:extLst>
              <a:ext uri="{FF2B5EF4-FFF2-40B4-BE49-F238E27FC236}">
                <a16:creationId xmlns:a16="http://schemas.microsoft.com/office/drawing/2014/main" id="{4430773C-99B9-483B-A446-64AB77066743}"/>
              </a:ext>
            </a:extLst>
          </p:cNvPr>
          <p:cNvSpPr>
            <a:spLocks noGrp="1"/>
          </p:cNvSpPr>
          <p:nvPr>
            <p:ph type="dt" sz="half" idx="1"/>
          </p:nvPr>
        </p:nvSpPr>
        <p:spPr/>
        <p:txBody>
          <a:bodyPr/>
          <a:lstStyle/>
          <a:p>
            <a:fld id="{CD780315-22F5-47C8-9329-7C7F7913F588}" type="datetime1">
              <a:rPr lang="de-DE" smtClean="0"/>
              <a:t>16.10.21</a:t>
            </a:fld>
            <a:endParaRPr lang="de-DE" dirty="0"/>
          </a:p>
        </p:txBody>
      </p:sp>
      <p:sp>
        <p:nvSpPr>
          <p:cNvPr id="6" name="Fußzeilenplatzhalter 5">
            <a:extLst>
              <a:ext uri="{FF2B5EF4-FFF2-40B4-BE49-F238E27FC236}">
                <a16:creationId xmlns:a16="http://schemas.microsoft.com/office/drawing/2014/main" id="{EB4CD4DF-36AD-4BB5-AEC2-0D584744C421}"/>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822346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First, a word of caution on design.</a:t>
            </a:r>
          </a:p>
          <a:p>
            <a:endParaRPr lang="en-GB" b="0" dirty="0"/>
          </a:p>
          <a:p>
            <a:r>
              <a:rPr lang="en-GB" sz="1100" b="0" i="1" dirty="0">
                <a:latin typeface="Arial" panose="020B0604020202020204" pitchFamily="34" charset="0"/>
                <a:cs typeface="Arial" panose="020B0604020202020204" pitchFamily="34" charset="0"/>
              </a:rPr>
              <a:t>Word of caution:</a:t>
            </a:r>
            <a:r>
              <a:rPr lang="en-GB" sz="1100" b="0" dirty="0">
                <a:latin typeface="Arial" panose="020B0604020202020204" pitchFamily="34" charset="0"/>
                <a:cs typeface="Arial" panose="020B0604020202020204" pitchFamily="34" charset="0"/>
              </a:rPr>
              <a:t> focusing on the design first does not mean deliberating endlessly on all the what-if scenarios. </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A good design should be flexible and able to adapt to change.</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Hyrum observed that it’s problematic to fully separate an interface from its implementation:</a:t>
            </a:r>
          </a:p>
          <a:p>
            <a:endParaRPr lang="en-GB" b="0" dirty="0"/>
          </a:p>
          <a:p>
            <a:pPr marL="0" marR="0" lvl="0" indent="0" algn="l" defTabSz="914377" rtl="0" eaLnBrk="1" fontAlgn="auto" latinLnBrk="0" hangingPunct="1">
              <a:lnSpc>
                <a:spcPct val="110000"/>
              </a:lnSpc>
              <a:spcBef>
                <a:spcPts val="1200"/>
              </a:spcBef>
              <a:spcAft>
                <a:spcPts val="0"/>
              </a:spcAft>
              <a:buClrTx/>
              <a:buSzTx/>
              <a:buFontTx/>
              <a:buNone/>
              <a:tabLst/>
              <a:defRPr/>
            </a:pPr>
            <a:r>
              <a:rPr lang="en-GB" sz="1100" b="0" dirty="0">
                <a:latin typeface="Arial" panose="020B0604020202020204" pitchFamily="34" charset="0"/>
                <a:cs typeface="Arial" panose="020B0604020202020204" pitchFamily="34" charset="0"/>
              </a:rPr>
              <a:t>And here is a relevant XKCD comic which summarizes Hyrum’s law  nicely:</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55</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323684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b="0" dirty="0"/>
              <a:t>A little side-by-side comparison.</a:t>
            </a:r>
          </a:p>
          <a:p>
            <a:r>
              <a:rPr lang="en-GB" b="0" dirty="0"/>
              <a:t>The first diagram is the Code First vicious circle.</a:t>
            </a:r>
          </a:p>
          <a:p>
            <a:r>
              <a:rPr lang="en-GB" b="0" dirty="0"/>
              <a:t>And the second one depicts the much more lean Design First approach.</a:t>
            </a:r>
          </a:p>
          <a:p>
            <a:r>
              <a:rPr lang="en-GB" b="0" dirty="0"/>
              <a:t>What about 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Do any of these look or sound familiar?</a:t>
            </a:r>
          </a:p>
          <a:p>
            <a:endParaRPr lang="en-GB" b="0" dirty="0"/>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56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962808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noProof="0" dirty="0">
                <a:latin typeface="Arial" panose="020B0604020202020204" pitchFamily="34" charset="0"/>
                <a:cs typeface="Arial" panose="020B0604020202020204" pitchFamily="34" charset="0"/>
              </a:rPr>
              <a:t>First a small disclosure.</a:t>
            </a:r>
            <a:endParaRPr lang="en-GB"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be using the following presenting technique I learned from the Head First books and an ex-colleague of mine, shout out to Euan Finlay, to keep your brains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The presentation has more text than usual on the slides, but that’s intentional, as when I am a re-watching a presentation I like to pause and read the slides. It’s not a bug it’s a feature.</a:t>
            </a:r>
            <a:endParaRPr lang="bg-BG" sz="1100"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panose="020B0604020202020204" pitchFamily="34" charset="0"/>
                <a:cs typeface="Arial" panose="020B0604020202020204" pitchFamily="34" charset="0"/>
              </a:rPr>
              <a:t>I will randomly show you slides with wolf facts and photos throughout the presentation.</a:t>
            </a:r>
          </a:p>
          <a:p>
            <a:pPr marL="0" indent="0">
              <a:buNone/>
            </a:pPr>
            <a:r>
              <a:rPr lang="en-GB" sz="1100" b="0" dirty="0">
                <a:latin typeface="Arial" panose="020B0604020202020204" pitchFamily="34" charset="0"/>
                <a:cs typeface="Arial" panose="020B0604020202020204" pitchFamily="34" charset="0"/>
              </a:rPr>
              <a:t>The wolf is a noble creature and is driven to extinction in many parts of the world.</a:t>
            </a:r>
          </a:p>
          <a:p>
            <a:pPr marL="0" indent="0">
              <a:buNone/>
            </a:pPr>
            <a:r>
              <a:rPr lang="en-GB" sz="1100" b="0" dirty="0">
                <a:latin typeface="Arial" panose="020B0604020202020204" pitchFamily="34" charset="0"/>
                <a:cs typeface="Arial" panose="020B0604020202020204" pitchFamily="34" charset="0"/>
              </a:rPr>
              <a:t>And I personally have done a donation to the </a:t>
            </a:r>
            <a:r>
              <a:rPr lang="en-GB" sz="1100" b="0" dirty="0" err="1">
                <a:latin typeface="Arial" panose="020B0604020202020204" pitchFamily="34" charset="0"/>
                <a:cs typeface="Arial" panose="020B0604020202020204" pitchFamily="34" charset="0"/>
              </a:rPr>
              <a:t>Euronatur</a:t>
            </a:r>
            <a:r>
              <a:rPr lang="en-GB" sz="1100" b="0" dirty="0">
                <a:latin typeface="Arial" panose="020B0604020202020204" pitchFamily="34" charset="0"/>
                <a:cs typeface="Arial" panose="020B0604020202020204" pitchFamily="34" charset="0"/>
              </a:rPr>
              <a:t> German charity as one of its doings is protecting wolves in Europe.</a:t>
            </a:r>
          </a:p>
          <a:p>
            <a:pPr marL="0" indent="0">
              <a:buNone/>
            </a:pPr>
            <a:r>
              <a:rPr lang="en-GB" sz="1100" b="0" dirty="0">
                <a:latin typeface="Arial" panose="020B0604020202020204" pitchFamily="34" charset="0"/>
                <a:cs typeface="Arial" panose="020B0604020202020204" pitchFamily="34" charset="0"/>
              </a:rPr>
              <a:t>When I donate to charities I tend not to stick to just any particular one, and since I am using wolves in this presentation I chose this one.</a:t>
            </a:r>
          </a:p>
          <a:p>
            <a:pPr algn="l"/>
            <a:r>
              <a:rPr lang="en-GB" sz="1100" b="0" noProof="0" dirty="0">
                <a:latin typeface="Arial" panose="020B0604020202020204" pitchFamily="34" charset="0"/>
                <a:cs typeface="Arial" panose="020B0604020202020204" pitchFamily="34" charset="0"/>
              </a:rPr>
              <a:t>Let’s get started.</a:t>
            </a:r>
          </a:p>
          <a:p>
            <a:pPr marL="0" indent="0">
              <a:buNone/>
            </a:pPr>
            <a:endParaRPr lang="en-GB" sz="1100" b="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6</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39512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i="0" dirty="0">
                <a:latin typeface="Arial" panose="020B0604020202020204" pitchFamily="34" charset="0"/>
                <a:cs typeface="Arial" panose="020B0604020202020204" pitchFamily="34" charset="0"/>
              </a:rPr>
              <a:t>First of all what is an API?</a:t>
            </a:r>
          </a:p>
          <a:p>
            <a:pPr marL="0" indent="0">
              <a:buNone/>
            </a:pPr>
            <a:r>
              <a:rPr lang="en-GB" sz="1100" b="0" i="0" dirty="0">
                <a:latin typeface="Arial" panose="020B0604020202020204" pitchFamily="34" charset="0"/>
                <a:cs typeface="Arial" panose="020B0604020202020204" pitchFamily="34" charset="0"/>
              </a:rPr>
              <a:t>API stands for Application Programming Interface and is a connection between computers or between computer programs. </a:t>
            </a:r>
          </a:p>
          <a:p>
            <a:pPr marL="0" indent="0">
              <a:buNone/>
            </a:pPr>
            <a:r>
              <a:rPr lang="en-GB" sz="1100" b="0" i="0" dirty="0">
                <a:latin typeface="Arial" panose="020B0604020202020204" pitchFamily="34" charset="0"/>
                <a:cs typeface="Arial" panose="020B0604020202020204" pitchFamily="34" charset="0"/>
              </a:rPr>
              <a:t>It is a type of software interface which offers a service to other pieces of software.</a:t>
            </a:r>
          </a:p>
          <a:p>
            <a:pPr marL="0" indent="0">
              <a:buNone/>
            </a:pPr>
            <a:r>
              <a:rPr lang="en-GB" sz="1100" b="0" i="0" dirty="0">
                <a:latin typeface="Arial" panose="020B0604020202020204" pitchFamily="34" charset="0"/>
                <a:cs typeface="Arial" panose="020B0604020202020204" pitchFamily="34" charset="0"/>
              </a:rPr>
              <a:t>A document or standard that describes how to build such a connection or interface is called an API specification. </a:t>
            </a:r>
          </a:p>
          <a:p>
            <a:pPr marL="0" indent="0">
              <a:buNone/>
            </a:pPr>
            <a:r>
              <a:rPr lang="en-GB" sz="1100" b="0" i="0" dirty="0">
                <a:latin typeface="Arial" panose="020B0604020202020204" pitchFamily="34" charset="0"/>
                <a:cs typeface="Arial" panose="020B0604020202020204" pitchFamily="34" charset="0"/>
              </a:rPr>
              <a:t>And a computer system that meets this standard is said to implement or expose an API.</a:t>
            </a:r>
            <a:endParaRPr lang="en-GB" sz="1100" b="0" i="0" kern="1200" dirty="0">
              <a:solidFill>
                <a:schemeClr val="tx1"/>
              </a:solidFill>
              <a:effectLst/>
              <a:latin typeface="+mj-lt"/>
              <a:ea typeface="+mn-ea"/>
              <a:cs typeface="+mn-cs"/>
            </a:endParaRPr>
          </a:p>
          <a:p>
            <a:pPr marL="0" indent="0">
              <a:buNone/>
            </a:pPr>
            <a:r>
              <a:rPr lang="en-GB" sz="1100" b="0" i="0" kern="1200" dirty="0">
                <a:solidFill>
                  <a:schemeClr val="tx1"/>
                </a:solidFill>
                <a:effectLst/>
                <a:latin typeface="+mj-lt"/>
                <a:ea typeface="+mn-ea"/>
                <a:cs typeface="+mn-cs"/>
              </a:rPr>
              <a:t>Each time you use an app like Facebook, or check the weather on your phone, you’re using an API.</a:t>
            </a:r>
          </a:p>
          <a:p>
            <a:endParaRPr lang="en-GB" sz="1100" b="0" i="0" kern="1200" dirty="0">
              <a:solidFill>
                <a:schemeClr val="tx1"/>
              </a:solidFill>
              <a:effectLst/>
              <a:latin typeface="+mj-lt"/>
              <a:ea typeface="+mn-ea"/>
              <a:cs typeface="+mn-cs"/>
            </a:endParaRPr>
          </a:p>
          <a:p>
            <a:r>
              <a:rPr lang="en-GB" sz="1100" b="0" i="0" kern="1200" dirty="0">
                <a:solidFill>
                  <a:schemeClr val="tx1"/>
                </a:solidFill>
                <a:effectLst/>
                <a:latin typeface="+mj-lt"/>
                <a:ea typeface="+mn-ea"/>
                <a:cs typeface="+mn-cs"/>
              </a:rPr>
              <a:t>To explain this better, let us take a familiar example.</a:t>
            </a:r>
          </a:p>
          <a:p>
            <a:r>
              <a:rPr lang="en-GB" sz="1100" b="0" i="0" kern="1200" dirty="0">
                <a:solidFill>
                  <a:schemeClr val="tx1"/>
                </a:solidFill>
                <a:effectLst/>
                <a:latin typeface="+mj-lt"/>
                <a:ea typeface="+mn-ea"/>
                <a:cs typeface="+mn-cs"/>
              </a:rPr>
              <a:t>Imagine you’re sitting at a table in a restaurant with a menu.</a:t>
            </a:r>
          </a:p>
          <a:p>
            <a:r>
              <a:rPr lang="en-GB" sz="1100" b="0" i="0" kern="1200" dirty="0">
                <a:solidFill>
                  <a:schemeClr val="tx1"/>
                </a:solidFill>
                <a:effectLst/>
                <a:latin typeface="+mj-lt"/>
                <a:ea typeface="+mn-ea"/>
                <a:cs typeface="+mn-cs"/>
              </a:rPr>
              <a:t>The kitchen is the part of the “system” that will prepare your order</a:t>
            </a:r>
            <a:r>
              <a:rPr lang="bg-BG" sz="1100" b="0" i="0" kern="1200" dirty="0">
                <a:solidFill>
                  <a:schemeClr val="tx1"/>
                </a:solidFill>
                <a:effectLst/>
                <a:latin typeface="+mj-lt"/>
                <a:ea typeface="+mn-ea"/>
                <a:cs typeface="+mn-cs"/>
              </a:rPr>
              <a:t> </a:t>
            </a:r>
            <a:r>
              <a:rPr lang="en-GB" sz="1100" b="0" i="0" kern="1200" dirty="0">
                <a:solidFill>
                  <a:schemeClr val="tx1"/>
                </a:solidFill>
                <a:effectLst/>
                <a:latin typeface="+mj-lt"/>
                <a:ea typeface="+mn-ea"/>
                <a:cs typeface="+mn-cs"/>
              </a:rPr>
              <a:t>– the server. </a:t>
            </a:r>
          </a:p>
          <a:p>
            <a:r>
              <a:rPr lang="en-GB" sz="1100" b="0" i="0" kern="1200" dirty="0">
                <a:solidFill>
                  <a:schemeClr val="tx1"/>
                </a:solidFill>
                <a:effectLst/>
                <a:latin typeface="+mj-lt"/>
                <a:ea typeface="+mn-ea"/>
                <a:cs typeface="+mn-cs"/>
              </a:rPr>
              <a:t>What is missing is the critical link to communicate your order to the kitchen and deliver your food back to your table. </a:t>
            </a:r>
          </a:p>
          <a:p>
            <a:r>
              <a:rPr lang="en-GB" sz="1100" b="0" i="0" kern="1200" dirty="0">
                <a:solidFill>
                  <a:schemeClr val="tx1"/>
                </a:solidFill>
                <a:effectLst/>
                <a:latin typeface="+mj-lt"/>
                <a:ea typeface="+mn-ea"/>
                <a:cs typeface="+mn-cs"/>
              </a:rPr>
              <a:t>That’s where the waiter or API comes in. </a:t>
            </a:r>
          </a:p>
          <a:p>
            <a:r>
              <a:rPr lang="en-GB" sz="1100" b="0" i="0" kern="1200" dirty="0">
                <a:solidFill>
                  <a:schemeClr val="tx1"/>
                </a:solidFill>
                <a:effectLst/>
                <a:latin typeface="+mj-lt"/>
                <a:ea typeface="+mn-ea"/>
                <a:cs typeface="+mn-cs"/>
              </a:rPr>
              <a:t>The waiter is the messenger – or API – that takes your request or order and tells the kitchen – the server – what to do. </a:t>
            </a:r>
          </a:p>
          <a:p>
            <a:r>
              <a:rPr lang="en-GB" sz="1100" b="0" i="0" kern="1200" dirty="0">
                <a:solidFill>
                  <a:schemeClr val="tx1"/>
                </a:solidFill>
                <a:effectLst/>
                <a:latin typeface="+mj-lt"/>
                <a:ea typeface="+mn-ea"/>
                <a:cs typeface="+mn-cs"/>
              </a:rPr>
              <a:t>Then the waiter delivers the response back to you; in this case, it is the food.</a:t>
            </a:r>
          </a:p>
          <a:p>
            <a:pPr marL="0" indent="0">
              <a:buNone/>
            </a:pPr>
            <a:endParaRPr lang="en-GB" sz="1100" b="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7</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41981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r>
              <a:rPr lang="en-GB" sz="1100" b="0" i="0" kern="1200" dirty="0">
                <a:solidFill>
                  <a:schemeClr val="tx1"/>
                </a:solidFill>
                <a:effectLst/>
                <a:latin typeface="+mj-lt"/>
                <a:ea typeface="+mn-ea"/>
                <a:cs typeface="+mn-cs"/>
              </a:rPr>
              <a:t>Imagine the following scenario: </a:t>
            </a:r>
          </a:p>
          <a:p>
            <a:r>
              <a:rPr lang="en-GB" sz="1100" b="0" i="0" kern="1200" dirty="0">
                <a:solidFill>
                  <a:schemeClr val="tx1"/>
                </a:solidFill>
                <a:effectLst/>
                <a:latin typeface="+mj-lt"/>
                <a:ea typeface="+mn-ea"/>
                <a:cs typeface="+mn-cs"/>
              </a:rPr>
              <a:t>You are using your client and you want to access all Twitter tweets that mention the </a:t>
            </a:r>
            <a:r>
              <a:rPr lang="en-GB" sz="1100" b="0" i="1" kern="1200" dirty="0">
                <a:solidFill>
                  <a:schemeClr val="tx1"/>
                </a:solidFill>
                <a:effectLst/>
                <a:latin typeface="+mj-lt"/>
                <a:ea typeface="+mn-ea"/>
                <a:cs typeface="+mn-cs"/>
              </a:rPr>
              <a:t>#OPENAPI</a:t>
            </a:r>
            <a:r>
              <a:rPr lang="en-GB" sz="1100" b="0" i="0" kern="1200" dirty="0">
                <a:solidFill>
                  <a:schemeClr val="tx1"/>
                </a:solidFill>
                <a:effectLst/>
                <a:latin typeface="+mj-lt"/>
                <a:ea typeface="+mn-ea"/>
                <a:cs typeface="+mn-cs"/>
              </a:rPr>
              <a:t> hashtag.</a:t>
            </a:r>
          </a:p>
          <a:p>
            <a:r>
              <a:rPr lang="en-GB" sz="1100" b="0" i="0" kern="1200" dirty="0">
                <a:solidFill>
                  <a:schemeClr val="tx1"/>
                </a:solidFill>
                <a:effectLst/>
                <a:latin typeface="+mj-lt"/>
                <a:ea typeface="+mn-ea"/>
                <a:cs typeface="+mn-cs"/>
              </a:rPr>
              <a:t>You could email Twitter and ask for a spreadsheet of all these tweets. But then you’d have to find a way to import that spreadsheet into your application.</a:t>
            </a:r>
          </a:p>
          <a:p>
            <a:r>
              <a:rPr lang="en-GB" sz="1100" b="0" i="0" kern="1200" dirty="0">
                <a:solidFill>
                  <a:schemeClr val="tx1"/>
                </a:solidFill>
                <a:effectLst/>
                <a:latin typeface="+mj-lt"/>
                <a:ea typeface="+mn-ea"/>
                <a:cs typeface="+mn-cs"/>
              </a:rPr>
              <a:t>Even if you stored them in a database the data would become outdated quickly. It would be impossible to keep it up to date.</a:t>
            </a:r>
          </a:p>
          <a:p>
            <a:r>
              <a:rPr lang="en-GB" sz="1100" b="0" i="0" kern="1200" dirty="0">
                <a:solidFill>
                  <a:schemeClr val="tx1"/>
                </a:solidFill>
                <a:effectLst/>
                <a:latin typeface="+mj-lt"/>
                <a:ea typeface="+mn-ea"/>
                <a:cs typeface="+mn-cs"/>
              </a:rPr>
              <a:t>It would be far better and simpler if Twitter just provides you a way to query their application and get the data, so that you can view or use it in your application. This way it would stay up to date automatically.</a:t>
            </a:r>
          </a:p>
          <a:p>
            <a:r>
              <a:rPr lang="en-GB" sz="1100" b="0" i="0" kern="1200" dirty="0">
                <a:solidFill>
                  <a:schemeClr val="tx1"/>
                </a:solidFill>
                <a:effectLst/>
                <a:latin typeface="+mj-lt"/>
                <a:ea typeface="+mn-ea"/>
                <a:cs typeface="+mn-cs"/>
              </a:rPr>
              <a:t>An API provides access to data, so that it can be included in different applications.</a:t>
            </a:r>
          </a:p>
          <a:p>
            <a:pPr marL="0" indent="0">
              <a:buNone/>
            </a:pPr>
            <a:endParaRPr lang="en-GB" sz="1100" dirty="0">
              <a:latin typeface="Arial" panose="020B0604020202020204" pitchFamily="34" charset="0"/>
              <a:cs typeface="Arial" panose="020B0604020202020204" pitchFamily="34" charset="0"/>
            </a:endParaRPr>
          </a:p>
          <a:p>
            <a:pPr marL="0" indent="0">
              <a:buNone/>
            </a:pPr>
            <a:r>
              <a:rPr lang="en-GB" sz="1100" dirty="0">
                <a:latin typeface="Arial" panose="020B0604020202020204" pitchFamily="34" charset="0"/>
                <a:cs typeface="Arial" panose="020B0604020202020204" pitchFamily="34" charset="0"/>
              </a:rPr>
              <a:t>Now imagine you are in a team that’s building Twitter.</a:t>
            </a:r>
          </a:p>
          <a:p>
            <a:pPr marL="0" indent="0">
              <a:buNone/>
            </a:pPr>
            <a:r>
              <a:rPr lang="en-GB" sz="1100" dirty="0">
                <a:latin typeface="Arial" panose="020B0604020202020204" pitchFamily="34" charset="0"/>
                <a:cs typeface="Arial" panose="020B0604020202020204" pitchFamily="34" charset="0"/>
              </a:rPr>
              <a:t>You have a frontend and a backend and they need to talk to each other, so that the frontend can display the tweets stored in the database in the backend.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latin typeface="Arial" panose="020B0604020202020204" pitchFamily="34" charset="0"/>
                <a:cs typeface="Arial" panose="020B0604020202020204" pitchFamily="34" charset="0"/>
              </a:rPr>
              <a:t>Now you need to build the fronted and backend in parallel, not wait for one or the other to be built first.</a:t>
            </a:r>
          </a:p>
          <a:p>
            <a:pPr marL="0" indent="0">
              <a:buNone/>
            </a:pPr>
            <a:r>
              <a:rPr lang="en-GB" sz="1100" dirty="0">
                <a:latin typeface="Arial" panose="020B0604020202020204" pitchFamily="34" charset="0"/>
                <a:cs typeface="Arial" panose="020B0604020202020204" pitchFamily="34" charset="0"/>
              </a:rPr>
              <a:t>This connection between them happens over APIs.</a:t>
            </a:r>
          </a:p>
          <a:p>
            <a:pPr marL="0" indent="0">
              <a:buNone/>
            </a:pPr>
            <a:r>
              <a:rPr lang="en-GB" sz="1100" dirty="0">
                <a:latin typeface="Arial" panose="020B0604020202020204" pitchFamily="34" charset="0"/>
                <a:cs typeface="Arial" panose="020B0604020202020204" pitchFamily="34" charset="0"/>
              </a:rPr>
              <a:t>In the previous slide we mentioned that </a:t>
            </a:r>
            <a:r>
              <a:rPr lang="en-GB" sz="1100" i="0" dirty="0">
                <a:latin typeface="Arial" panose="020B0604020202020204" pitchFamily="34" charset="0"/>
                <a:cs typeface="Arial" panose="020B0604020202020204" pitchFamily="34" charset="0"/>
              </a:rPr>
              <a:t>a document which describes how to build such a connection is called an API specification.</a:t>
            </a:r>
          </a:p>
          <a:p>
            <a:pPr marL="0" indent="0">
              <a:buNone/>
            </a:pPr>
            <a:r>
              <a:rPr lang="en-GB" sz="1100" i="0" dirty="0">
                <a:latin typeface="Arial" panose="020B0604020202020204" pitchFamily="34" charset="0"/>
                <a:cs typeface="Arial" panose="020B0604020202020204" pitchFamily="34" charset="0"/>
              </a:rPr>
              <a:t>You are given such a document and the teams set off to build the backend and fronted.</a:t>
            </a:r>
          </a:p>
          <a:p>
            <a:pPr marL="0" indent="0">
              <a:buNone/>
            </a:pPr>
            <a:r>
              <a:rPr lang="en-GB" sz="1100" i="0" dirty="0">
                <a:latin typeface="Arial" panose="020B0604020202020204" pitchFamily="34" charset="0"/>
                <a:cs typeface="Arial" panose="020B0604020202020204" pitchFamily="34" charset="0"/>
              </a:rPr>
              <a:t>If they don’t adhere to the document, intentionally or by mistake, when they go live some parts of the APIs might be able to talk to each other and others might not.</a:t>
            </a:r>
          </a:p>
          <a:p>
            <a:pPr marL="0" indent="0">
              <a:buNone/>
            </a:pPr>
            <a:r>
              <a:rPr lang="en-GB" sz="1100" i="0" dirty="0">
                <a:latin typeface="Arial" panose="020B0604020202020204" pitchFamily="34" charset="0"/>
                <a:cs typeface="Arial" panose="020B0604020202020204" pitchFamily="34" charset="0"/>
              </a:rPr>
              <a:t>This is where </a:t>
            </a:r>
            <a:r>
              <a:rPr lang="en-GB" sz="1100" i="0" dirty="0" err="1">
                <a:latin typeface="Arial" panose="020B0604020202020204" pitchFamily="34" charset="0"/>
                <a:cs typeface="Arial" panose="020B0604020202020204" pitchFamily="34" charset="0"/>
              </a:rPr>
              <a:t>OpenAPI</a:t>
            </a:r>
            <a:r>
              <a:rPr lang="en-GB" sz="1100" i="0" dirty="0">
                <a:latin typeface="Arial" panose="020B0604020202020204" pitchFamily="34" charset="0"/>
                <a:cs typeface="Arial" panose="020B0604020202020204" pitchFamily="34" charset="0"/>
              </a:rPr>
              <a:t> and Contract validation comes in – a way to enforce API Specifications.</a:t>
            </a:r>
            <a:endParaRPr lang="en-GB" sz="1100" dirty="0">
              <a:latin typeface="Arial" panose="020B0604020202020204" pitchFamily="34" charset="0"/>
              <a:cs typeface="Arial" panose="020B0604020202020204" pitchFamily="34" charset="0"/>
            </a:endParaRPr>
          </a:p>
          <a:p>
            <a:pPr marL="0" indent="0">
              <a:buNone/>
            </a:pPr>
            <a:endParaRPr lang="en-GB" sz="1100" dirty="0">
              <a:latin typeface="Arial" panose="020B0604020202020204" pitchFamily="34" charset="0"/>
              <a:cs typeface="Arial" panose="020B0604020202020204" pitchFamily="34" charset="0"/>
            </a:endParaRPr>
          </a:p>
          <a:p>
            <a:pPr marL="0" indent="0">
              <a:buNone/>
            </a:pPr>
            <a:endParaRPr lang="en-GB" sz="1100" i="0"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8FF9B0DE-3FEB-4AA0-B465-B80EF7C1333D}" type="slidenum">
              <a:rPr lang="de-DE" smtClean="0"/>
              <a:pPr/>
              <a:t>8</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14581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9425" y="250825"/>
            <a:ext cx="3200400" cy="1800225"/>
          </a:xfrm>
        </p:spPr>
      </p:sp>
      <p:sp>
        <p:nvSpPr>
          <p:cNvPr id="3" name="Notizenplatzhalter 2"/>
          <p:cNvSpPr>
            <a:spLocks noGrp="1"/>
          </p:cNvSpPr>
          <p:nvPr>
            <p:ph type="body" idx="1"/>
          </p:nvPr>
        </p:nvSpPr>
        <p:spPr/>
        <p:txBody>
          <a:bodyPr/>
          <a:lstStyle/>
          <a:p>
            <a:pPr marL="0" indent="0">
              <a:buNone/>
            </a:pPr>
            <a:r>
              <a:rPr lang="en-GB" sz="1100" b="0" dirty="0">
                <a:latin typeface="Arial" panose="020B0604020202020204" pitchFamily="34" charset="0"/>
                <a:cs typeface="Arial" panose="020B0604020202020204" pitchFamily="34" charset="0"/>
              </a:rPr>
              <a:t>In the current situation of increased remote working, </a:t>
            </a:r>
            <a:r>
              <a:rPr lang="en-GB" sz="1100" b="0">
                <a:latin typeface="Arial" panose="020B0604020202020204" pitchFamily="34" charset="0"/>
                <a:cs typeface="Arial" panose="020B0604020202020204" pitchFamily="34" charset="0"/>
              </a:rPr>
              <a:t>having a </a:t>
            </a:r>
            <a:r>
              <a:rPr lang="en-GB" sz="1100" b="0" dirty="0">
                <a:latin typeface="Arial" panose="020B0604020202020204" pitchFamily="34" charset="0"/>
                <a:cs typeface="Arial" panose="020B0604020202020204" pitchFamily="34" charset="0"/>
              </a:rPr>
              <a:t>common, simple medium of communication such as an </a:t>
            </a:r>
            <a:r>
              <a:rPr lang="en-GB" sz="1100" b="0" dirty="0" err="1">
                <a:latin typeface="Arial" panose="020B0604020202020204" pitchFamily="34" charset="0"/>
                <a:cs typeface="Arial" panose="020B0604020202020204" pitchFamily="34" charset="0"/>
              </a:rPr>
              <a:t>OpenAPI</a:t>
            </a:r>
            <a:r>
              <a:rPr lang="en-GB" sz="1100" b="0" dirty="0">
                <a:latin typeface="Arial" panose="020B0604020202020204" pitchFamily="34" charset="0"/>
                <a:cs typeface="Arial" panose="020B0604020202020204" pitchFamily="34" charset="0"/>
              </a:rPr>
              <a:t> spec document is indispensable in meeting your requirements when building APIs.</a:t>
            </a:r>
          </a:p>
          <a:p>
            <a:pPr marL="0" indent="0">
              <a:buNone/>
            </a:pPr>
            <a:endParaRPr lang="en-GB" sz="1100" b="0" dirty="0">
              <a:latin typeface="Arial" panose="020B0604020202020204" pitchFamily="34" charset="0"/>
              <a:cs typeface="Arial" panose="020B0604020202020204" pitchFamily="34" charset="0"/>
            </a:endParaRPr>
          </a:p>
          <a:p>
            <a:pPr marL="0" indent="0">
              <a:buNone/>
            </a:pPr>
            <a:r>
              <a:rPr lang="en-GB" sz="1100" b="0" dirty="0">
                <a:latin typeface="Arial" panose="020B0604020202020204" pitchFamily="34" charset="0"/>
                <a:cs typeface="Arial" panose="020B0604020202020204" pitchFamily="34" charset="0"/>
              </a:rPr>
              <a:t>Things get</a:t>
            </a:r>
            <a:r>
              <a:rPr lang="bg-BG" sz="1100" b="0" dirty="0">
                <a:latin typeface="Arial" panose="020B0604020202020204" pitchFamily="34" charset="0"/>
                <a:cs typeface="Arial" panose="020B0604020202020204" pitchFamily="34" charset="0"/>
              </a:rPr>
              <a:t> </a:t>
            </a:r>
            <a:r>
              <a:rPr lang="en-GB" sz="1100" b="0" dirty="0">
                <a:latin typeface="Arial" panose="020B0604020202020204" pitchFamily="34" charset="0"/>
                <a:cs typeface="Arial" panose="020B0604020202020204" pitchFamily="34" charset="0"/>
              </a:rPr>
              <a:t>even more exciting when this so-called document can:</a:t>
            </a:r>
          </a:p>
          <a:p>
            <a:r>
              <a:rPr lang="en-GB" sz="1100" b="0" dirty="0">
                <a:latin typeface="Arial" panose="020B0604020202020204" pitchFamily="34" charset="0"/>
                <a:cs typeface="Arial" panose="020B0604020202020204" pitchFamily="34" charset="0"/>
              </a:rPr>
              <a:t>Serve as a contract</a:t>
            </a:r>
          </a:p>
          <a:p>
            <a:r>
              <a:rPr lang="en-GB" sz="1100" b="0" dirty="0">
                <a:latin typeface="Arial" panose="020B0604020202020204" pitchFamily="34" charset="0"/>
                <a:cs typeface="Arial" panose="020B0604020202020204" pitchFamily="34" charset="0"/>
              </a:rPr>
              <a:t>Generate clients, servers, and documentation in a plethora of languages</a:t>
            </a:r>
          </a:p>
          <a:p>
            <a:r>
              <a:rPr lang="en-GB" sz="1100" b="0" dirty="0">
                <a:latin typeface="Arial" panose="020B0604020202020204" pitchFamily="34" charset="0"/>
                <a:cs typeface="Arial" panose="020B0604020202020204" pitchFamily="34" charset="0"/>
              </a:rPr>
              <a:t>Put your developers and clients first</a:t>
            </a:r>
          </a:p>
          <a:p>
            <a:r>
              <a:rPr lang="en-GB" sz="1100" b="0" dirty="0">
                <a:latin typeface="Arial" panose="020B0604020202020204" pitchFamily="34" charset="0"/>
                <a:cs typeface="Arial" panose="020B0604020202020204" pitchFamily="34" charset="0"/>
              </a:rPr>
              <a:t>Have Automatic, Fail-fast, API Validation</a:t>
            </a:r>
          </a:p>
          <a:p>
            <a:r>
              <a:rPr lang="en-GB" sz="1100" b="0" dirty="0">
                <a:latin typeface="Arial" panose="020B0604020202020204" pitchFamily="34" charset="0"/>
                <a:cs typeface="Arial" panose="020B0604020202020204" pitchFamily="34" charset="0"/>
              </a:rPr>
              <a:t>Is Cross-Platform and Language Agnostic</a:t>
            </a:r>
          </a:p>
          <a:p>
            <a:r>
              <a:rPr lang="en-GB" sz="1100" b="0" dirty="0">
                <a:latin typeface="Arial" panose="020B0604020202020204" pitchFamily="34" charset="0"/>
                <a:cs typeface="Arial" panose="020B0604020202020204" pitchFamily="34" charset="0"/>
              </a:rPr>
              <a:t>Is both human and machine readable in YAML or JSON</a:t>
            </a:r>
          </a:p>
          <a:p>
            <a:r>
              <a:rPr lang="en-GB" sz="1100" b="0" dirty="0">
                <a:latin typeface="Arial" panose="020B0604020202020204" pitchFamily="34" charset="0"/>
                <a:cs typeface="Arial" panose="020B0604020202020204" pitchFamily="34" charset="0"/>
              </a:rPr>
              <a:t>Speeds up development, prototyping </a:t>
            </a:r>
          </a:p>
          <a:p>
            <a:r>
              <a:rPr lang="en-GB" sz="1100" b="0" dirty="0">
                <a:latin typeface="Arial" panose="020B0604020202020204" pitchFamily="34" charset="0"/>
                <a:cs typeface="Arial" panose="020B0604020202020204" pitchFamily="34" charset="0"/>
              </a:rPr>
              <a:t>and reduces costs</a:t>
            </a:r>
          </a:p>
          <a:p>
            <a:endParaRPr lang="en-GB" sz="1100" b="0" dirty="0">
              <a:latin typeface="Arial" panose="020B0604020202020204" pitchFamily="34" charset="0"/>
              <a:cs typeface="Arial" panose="020B0604020202020204" pitchFamily="34" charset="0"/>
            </a:endParaRPr>
          </a:p>
          <a:p>
            <a:r>
              <a:rPr lang="en-GB" sz="1100" b="0" dirty="0">
                <a:latin typeface="Arial" panose="020B0604020202020204" pitchFamily="34" charset="0"/>
                <a:cs typeface="Arial" panose="020B0604020202020204" pitchFamily="34" charset="0"/>
              </a:rPr>
              <a:t>Let’s see how all those things work!</a:t>
            </a:r>
          </a:p>
          <a:p>
            <a:endParaRPr lang="en-US" sz="1100" b="0" dirty="0"/>
          </a:p>
        </p:txBody>
      </p:sp>
      <p:sp>
        <p:nvSpPr>
          <p:cNvPr id="4" name="Foliennummernplatzhalter 3"/>
          <p:cNvSpPr>
            <a:spLocks noGrp="1"/>
          </p:cNvSpPr>
          <p:nvPr>
            <p:ph type="sldNum" sz="quarter" idx="5"/>
          </p:nvPr>
        </p:nvSpPr>
        <p:spPr/>
        <p:txBody>
          <a:bodyPr/>
          <a:lstStyle/>
          <a:p>
            <a:fld id="{8FF9B0DE-3FEB-4AA0-B465-B80EF7C1333D}" type="slidenum">
              <a:rPr lang="de-DE" smtClean="0"/>
              <a:pPr/>
              <a:t>9</a:t>
            </a:fld>
            <a:endParaRPr lang="de-DE" dirty="0"/>
          </a:p>
        </p:txBody>
      </p:sp>
      <p:sp>
        <p:nvSpPr>
          <p:cNvPr id="5" name="Datumsplatzhalter 4">
            <a:extLst>
              <a:ext uri="{FF2B5EF4-FFF2-40B4-BE49-F238E27FC236}">
                <a16:creationId xmlns:a16="http://schemas.microsoft.com/office/drawing/2014/main" id="{25B8F781-FC90-4535-9370-47E8BF4FA1C1}"/>
              </a:ext>
            </a:extLst>
          </p:cNvPr>
          <p:cNvSpPr>
            <a:spLocks noGrp="1"/>
          </p:cNvSpPr>
          <p:nvPr>
            <p:ph type="dt" sz="half" idx="1"/>
          </p:nvPr>
        </p:nvSpPr>
        <p:spPr/>
        <p:txBody>
          <a:bodyPr/>
          <a:lstStyle/>
          <a:p>
            <a:fld id="{0B05D39F-4B2A-4893-99C0-9F7E5BA4F6D5}" type="datetime1">
              <a:rPr lang="de-DE" smtClean="0"/>
              <a:t>16.10.21</a:t>
            </a:fld>
            <a:endParaRPr lang="de-DE" dirty="0"/>
          </a:p>
        </p:txBody>
      </p:sp>
      <p:sp>
        <p:nvSpPr>
          <p:cNvPr id="6" name="Fußzeilenplatzhalter 5">
            <a:extLst>
              <a:ext uri="{FF2B5EF4-FFF2-40B4-BE49-F238E27FC236}">
                <a16:creationId xmlns:a16="http://schemas.microsoft.com/office/drawing/2014/main" id="{66451859-E2BE-4EC7-83D7-9AAB7026DE30}"/>
              </a:ext>
            </a:extLst>
          </p:cNvPr>
          <p:cNvSpPr>
            <a:spLocks noGrp="1"/>
          </p:cNvSpPr>
          <p:nvPr>
            <p:ph type="ftr" sz="quarter" idx="4"/>
          </p:nvPr>
        </p:nvSpPr>
        <p:spPr/>
        <p:txBody>
          <a:bodyPr/>
          <a:lstStyle/>
          <a:p>
            <a:r>
              <a:rPr lang="de-DE"/>
              <a:t>Titel der Präsentation</a:t>
            </a:r>
            <a:endParaRPr lang="de-DE" dirty="0"/>
          </a:p>
        </p:txBody>
      </p:sp>
    </p:spTree>
    <p:extLst>
      <p:ext uri="{BB962C8B-B14F-4D97-AF65-F5344CB8AC3E}">
        <p14:creationId xmlns:p14="http://schemas.microsoft.com/office/powerpoint/2010/main" val="3145291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5.sv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0.xml"/><Relationship Id="rId7" Type="http://schemas.openxmlformats.org/officeDocument/2006/relationships/image" Target="../media/image2.png"/><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EF8AE78C-1B0B-4D12-B30A-80A604848CD8}"/>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46" name="Freihandform: Form 45">
            <a:extLst>
              <a:ext uri="{FF2B5EF4-FFF2-40B4-BE49-F238E27FC236}">
                <a16:creationId xmlns:a16="http://schemas.microsoft.com/office/drawing/2014/main" id="{1D7B5784-A01A-4C09-A4D8-90ED6E6F2A20}"/>
              </a:ext>
            </a:extLst>
          </p:cNvPr>
          <p:cNvSpPr/>
          <p:nvPr userDrawn="1"/>
        </p:nvSpPr>
        <p:spPr bwMode="gray">
          <a:xfrm>
            <a:off x="8832304" y="0"/>
            <a:ext cx="3359696" cy="6858000"/>
          </a:xfrm>
          <a:custGeom>
            <a:avLst/>
            <a:gdLst>
              <a:gd name="connsiteX0" fmla="*/ 0 w 3359696"/>
              <a:gd name="connsiteY0" fmla="*/ 0 h 6858000"/>
              <a:gd name="connsiteX1" fmla="*/ 3359696 w 3359696"/>
              <a:gd name="connsiteY1" fmla="*/ 0 h 6858000"/>
              <a:gd name="connsiteX2" fmla="*/ 3359696 w 3359696"/>
              <a:gd name="connsiteY2" fmla="*/ 6858000 h 6858000"/>
              <a:gd name="connsiteX3" fmla="*/ 0 w 3359696"/>
              <a:gd name="connsiteY3" fmla="*/ 6858000 h 6858000"/>
              <a:gd name="connsiteX4" fmla="*/ 0 w 3359696"/>
              <a:gd name="connsiteY4" fmla="*/ 6857746 h 6858000"/>
              <a:gd name="connsiteX5" fmla="*/ 1668684 w 3359696"/>
              <a:gd name="connsiteY5" fmla="*/ 3429000 h 6858000"/>
              <a:gd name="connsiteX6" fmla="*/ 0 w 3359696"/>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696" h="6858000">
                <a:moveTo>
                  <a:pt x="0" y="0"/>
                </a:moveTo>
                <a:lnTo>
                  <a:pt x="3359696" y="0"/>
                </a:lnTo>
                <a:lnTo>
                  <a:pt x="3359696" y="6858000"/>
                </a:lnTo>
                <a:lnTo>
                  <a:pt x="0" y="6858000"/>
                </a:lnTo>
                <a:lnTo>
                  <a:pt x="0" y="6857746"/>
                </a:lnTo>
                <a:lnTo>
                  <a:pt x="1668684" y="3429000"/>
                </a:lnTo>
                <a:lnTo>
                  <a:pt x="0" y="253"/>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err="1">
              <a:solidFill>
                <a:schemeClr val="tx1"/>
              </a:solidFill>
            </a:endParaRPr>
          </a:p>
        </p:txBody>
      </p:sp>
      <p:sp>
        <p:nvSpPr>
          <p:cNvPr id="4" name="Rechteck 3">
            <a:extLst>
              <a:ext uri="{FF2B5EF4-FFF2-40B4-BE49-F238E27FC236}">
                <a16:creationId xmlns:a16="http://schemas.microsoft.com/office/drawing/2014/main" id="{1947BCD3-995D-4E17-8CE3-881BECA11EA5}"/>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2" name="Titel 1"/>
          <p:cNvSpPr>
            <a:spLocks noGrp="1"/>
          </p:cNvSpPr>
          <p:nvPr userDrawn="1">
            <p:ph type="ctrTitle" hasCustomPrompt="1"/>
          </p:nvPr>
        </p:nvSpPr>
        <p:spPr bwMode="gray">
          <a:xfrm>
            <a:off x="552004" y="2493443"/>
            <a:ext cx="6624116" cy="1655478"/>
          </a:xfrm>
        </p:spPr>
        <p:txBody>
          <a:bodyPr anchor="b"/>
          <a:lstStyle>
            <a:lvl1pPr algn="l">
              <a:lnSpc>
                <a:spcPct val="90000"/>
              </a:lnSpc>
              <a:spcBef>
                <a:spcPts val="0"/>
              </a:spcBef>
              <a:defRPr sz="40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userDrawn="1">
            <p:ph type="subTitle" idx="1" hasCustomPrompt="1"/>
          </p:nvPr>
        </p:nvSpPr>
        <p:spPr bwMode="gray">
          <a:xfrm>
            <a:off x="555576" y="4293096"/>
            <a:ext cx="6620108" cy="72008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9pPr>
          </a:lstStyle>
          <a:p>
            <a:r>
              <a:rPr lang="en-US" noProof="0"/>
              <a:t>Department</a:t>
            </a:r>
            <a:br>
              <a:rPr lang="en-US" noProof="0"/>
            </a:br>
            <a:r>
              <a:rPr lang="en-US" noProof="0"/>
              <a:t>Name</a:t>
            </a:r>
          </a:p>
        </p:txBody>
      </p:sp>
      <p:sp>
        <p:nvSpPr>
          <p:cNvPr id="50" name="Textplatzhalter 9">
            <a:extLst>
              <a:ext uri="{FF2B5EF4-FFF2-40B4-BE49-F238E27FC236}">
                <a16:creationId xmlns:a16="http://schemas.microsoft.com/office/drawing/2014/main" id="{3656EE1D-B61E-47A5-9B5C-F55BD7EAF9B1}"/>
              </a:ext>
            </a:extLst>
          </p:cNvPr>
          <p:cNvSpPr>
            <a:spLocks noGrp="1"/>
          </p:cNvSpPr>
          <p:nvPr userDrawn="1">
            <p:ph type="body" sz="quarter" idx="10" hasCustomPrompt="1"/>
          </p:nvPr>
        </p:nvSpPr>
        <p:spPr bwMode="gray">
          <a:xfrm>
            <a:off x="552004" y="5157192"/>
            <a:ext cx="66241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2pPr>
            <a:lvl3pPr marL="0" indent="0" algn="l">
              <a:lnSpc>
                <a:spcPct val="100000"/>
              </a:lnSpc>
              <a:spcBef>
                <a:spcPts val="0"/>
              </a:spcBef>
              <a:spcAft>
                <a:spcPts val="0"/>
              </a:spcAft>
              <a:buNone/>
              <a:defRPr sz="1600" b="0">
                <a:solidFill>
                  <a:schemeClr val="tx1"/>
                </a:solidFill>
                <a:latin typeface="+mn-lt"/>
              </a:defRPr>
            </a:lvl3pPr>
            <a:lvl4pPr marL="0" indent="0" algn="l">
              <a:lnSpc>
                <a:spcPct val="100000"/>
              </a:lnSpc>
              <a:spcBef>
                <a:spcPts val="0"/>
              </a:spcBef>
              <a:spcAft>
                <a:spcPts val="0"/>
              </a:spcAft>
              <a:buNone/>
              <a:defRPr sz="1600" b="0">
                <a:solidFill>
                  <a:schemeClr val="tx1"/>
                </a:solidFill>
                <a:latin typeface="+mn-lt"/>
              </a:defRPr>
            </a:lvl4pPr>
            <a:lvl5pPr marL="0" indent="0" algn="l">
              <a:lnSpc>
                <a:spcPct val="100000"/>
              </a:lnSpc>
              <a:spcBef>
                <a:spcPts val="0"/>
              </a:spcBef>
              <a:spcAft>
                <a:spcPts val="0"/>
              </a:spcAft>
              <a:buNone/>
              <a:defRPr sz="1600" b="0">
                <a:solidFill>
                  <a:schemeClr val="tx1"/>
                </a:solidFill>
                <a:latin typeface="+mn-lt"/>
              </a:defRPr>
            </a:lvl5pPr>
            <a:lvl6pPr marL="0" indent="0" algn="l">
              <a:lnSpc>
                <a:spcPct val="100000"/>
              </a:lnSpc>
              <a:spcBef>
                <a:spcPts val="0"/>
              </a:spcBef>
              <a:spcAft>
                <a:spcPts val="0"/>
              </a:spcAft>
              <a:buNone/>
              <a:defRPr sz="1600" b="0">
                <a:solidFill>
                  <a:schemeClr val="tx1"/>
                </a:solidFill>
                <a:latin typeface="+mn-lt"/>
              </a:defRPr>
            </a:lvl6pPr>
            <a:lvl7pPr marL="0" indent="0" algn="l">
              <a:lnSpc>
                <a:spcPct val="100000"/>
              </a:lnSpc>
              <a:spcBef>
                <a:spcPts val="0"/>
              </a:spcBef>
              <a:spcAft>
                <a:spcPts val="0"/>
              </a:spcAft>
              <a:buNone/>
              <a:defRPr sz="1600" b="0">
                <a:solidFill>
                  <a:schemeClr val="tx1"/>
                </a:solidFill>
                <a:latin typeface="+mn-lt"/>
              </a:defRPr>
            </a:lvl7pPr>
            <a:lvl8pPr marL="0" indent="0" algn="l">
              <a:lnSpc>
                <a:spcPct val="100000"/>
              </a:lnSpc>
              <a:spcBef>
                <a:spcPts val="0"/>
              </a:spcBef>
              <a:spcAft>
                <a:spcPts val="0"/>
              </a:spcAft>
              <a:buNone/>
              <a:defRPr sz="1600" b="0">
                <a:solidFill>
                  <a:schemeClr val="tx1"/>
                </a:solidFill>
                <a:latin typeface="+mn-lt"/>
              </a:defRPr>
            </a:lvl8pPr>
            <a:lvl9pPr marL="0" indent="0" algn="l">
              <a:lnSpc>
                <a:spcPct val="100000"/>
              </a:lnSpc>
              <a:spcBef>
                <a:spcPts val="0"/>
              </a:spcBef>
              <a:spcAft>
                <a:spcPts val="0"/>
              </a:spcAft>
              <a:buNone/>
              <a:defRPr sz="1600" b="0">
                <a:solidFill>
                  <a:schemeClr val="tx1"/>
                </a:solidFill>
                <a:latin typeface="+mn-lt"/>
              </a:defRPr>
            </a:lvl9pPr>
          </a:lstStyle>
          <a:p>
            <a:pPr lvl="0"/>
            <a:r>
              <a:rPr lang="en-US" noProof="0"/>
              <a:t>Location, xx. Month 20xx</a:t>
            </a:r>
          </a:p>
        </p:txBody>
      </p:sp>
      <p:pic>
        <p:nvPicPr>
          <p:cNvPr id="10" name="Grafik 9">
            <a:extLst>
              <a:ext uri="{FF2B5EF4-FFF2-40B4-BE49-F238E27FC236}">
                <a16:creationId xmlns:a16="http://schemas.microsoft.com/office/drawing/2014/main" id="{DD797C8A-2094-4F3E-9159-F33A4922E4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966134059"/>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11E6238-6B3F-42F9-B0C2-E51B74CFD730}"/>
              </a:ext>
            </a:extLst>
          </p:cNvPr>
          <p:cNvGraphicFramePr>
            <a:graphicFrameLocks noChangeAspect="1"/>
          </p:cNvGraphicFramePr>
          <p:nvPr userDrawn="1">
            <p:custDataLst>
              <p:tags r:id="rId2"/>
            </p:custDataLst>
            <p:extLst>
              <p:ext uri="{D42A27DB-BD31-4B8C-83A1-F6EECF244321}">
                <p14:modId xmlns:p14="http://schemas.microsoft.com/office/powerpoint/2010/main" val="2715725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97"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8" y="1557338"/>
            <a:ext cx="11376025"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Titel 3">
            <a:extLst>
              <a:ext uri="{FF2B5EF4-FFF2-40B4-BE49-F238E27FC236}">
                <a16:creationId xmlns:a16="http://schemas.microsoft.com/office/drawing/2014/main" id="{22BD0978-3058-434A-B5F2-CB9B57E3E56D}"/>
              </a:ext>
            </a:extLst>
          </p:cNvPr>
          <p:cNvSpPr>
            <a:spLocks noGrp="1"/>
          </p:cNvSpPr>
          <p:nvPr>
            <p:ph type="title" hasCustomPrompt="1"/>
          </p:nvPr>
        </p:nvSpPr>
        <p:spPr bwMode="gray"/>
        <p:txBody>
          <a:bodyPr/>
          <a:lstStyle>
            <a:lvl1pPr>
              <a:lnSpc>
                <a:spcPct val="95000"/>
              </a:lnSpc>
              <a:defRPr/>
            </a:lvl1pPr>
          </a:lstStyle>
          <a:p>
            <a:r>
              <a:rPr lang="en-US" dirty="0"/>
              <a:t>Edit master title format </a:t>
            </a:r>
            <a:endParaRPr lang="en-US" noProof="0" dirty="0"/>
          </a:p>
        </p:txBody>
      </p:sp>
      <p:sp>
        <p:nvSpPr>
          <p:cNvPr id="5" name="Datumsplatzhalter 4">
            <a:extLst>
              <a:ext uri="{FF2B5EF4-FFF2-40B4-BE49-F238E27FC236}">
                <a16:creationId xmlns:a16="http://schemas.microsoft.com/office/drawing/2014/main" id="{F9FBB937-6EE4-46FC-9838-8934C1B9EA8C}"/>
              </a:ext>
            </a:extLst>
          </p:cNvPr>
          <p:cNvSpPr>
            <a:spLocks noGrp="1"/>
          </p:cNvSpPr>
          <p:nvPr>
            <p:ph type="dt" sz="half" idx="15"/>
          </p:nvPr>
        </p:nvSpPr>
        <p:spPr/>
        <p:txBody>
          <a:bodyPr/>
          <a:lstStyle/>
          <a:p>
            <a:r>
              <a:rPr lang="de-DE" noProof="0"/>
              <a:t>|  29.09.2021  |</a:t>
            </a:r>
            <a:endParaRPr lang="en-US" noProof="0"/>
          </a:p>
        </p:txBody>
      </p:sp>
      <p:sp>
        <p:nvSpPr>
          <p:cNvPr id="8" name="Fußzeilenplatzhalter 7">
            <a:extLst>
              <a:ext uri="{FF2B5EF4-FFF2-40B4-BE49-F238E27FC236}">
                <a16:creationId xmlns:a16="http://schemas.microsoft.com/office/drawing/2014/main" id="{D09F3FDD-ACB7-4E22-9391-AE42C136CD60}"/>
              </a:ext>
            </a:extLst>
          </p:cNvPr>
          <p:cNvSpPr>
            <a:spLocks noGrp="1"/>
          </p:cNvSpPr>
          <p:nvPr>
            <p:ph type="ftr" sz="quarter" idx="16"/>
          </p:nvPr>
        </p:nvSpPr>
        <p:spPr/>
        <p:txBody>
          <a:bodyPr/>
          <a:lstStyle/>
          <a:p>
            <a:r>
              <a:rPr lang="en-US" noProof="0"/>
              <a:t>SITCONstruct</a:t>
            </a:r>
          </a:p>
        </p:txBody>
      </p:sp>
      <p:sp>
        <p:nvSpPr>
          <p:cNvPr id="9" name="Foliennummernplatzhalter 8">
            <a:extLst>
              <a:ext uri="{FF2B5EF4-FFF2-40B4-BE49-F238E27FC236}">
                <a16:creationId xmlns:a16="http://schemas.microsoft.com/office/drawing/2014/main" id="{8C5D5722-D00E-4323-A083-AA1E1AD6A457}"/>
              </a:ext>
            </a:extLst>
          </p:cNvPr>
          <p:cNvSpPr>
            <a:spLocks noGrp="1"/>
          </p:cNvSpPr>
          <p:nvPr>
            <p:ph type="sldNum" sz="quarter" idx="17"/>
          </p:nvPr>
        </p:nvSpPr>
        <p:spPr/>
        <p:txBody>
          <a:bodyPr/>
          <a:lstStyle/>
          <a:p>
            <a:pPr algn="r"/>
            <a:fld id="{8CFDFCC3-8B40-4EE5-B231-005F2F1C6A68}" type="slidenum">
              <a:rPr lang="en-US" noProof="0" smtClean="0"/>
              <a:pPr algn="r"/>
              <a:t>‹#›</a:t>
            </a:fld>
            <a:endParaRPr lang="en-US" noProof="0"/>
          </a:p>
        </p:txBody>
      </p:sp>
      <p:pic>
        <p:nvPicPr>
          <p:cNvPr id="11" name="Grafik 10">
            <a:extLst>
              <a:ext uri="{FF2B5EF4-FFF2-40B4-BE49-F238E27FC236}">
                <a16:creationId xmlns:a16="http://schemas.microsoft.com/office/drawing/2014/main" id="{A9F57374-1F84-4840-9294-070CD7D524F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7649011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6312632"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8BB6C62A-E079-40D3-9900-AD05955568B0}"/>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096DB7C3-448B-4970-8D81-B174ACDAD671}"/>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18C8EEE5-C73E-4949-9558-925705DB92BF}"/>
              </a:ext>
            </a:extLst>
          </p:cNvPr>
          <p:cNvSpPr>
            <a:spLocks noGrp="1"/>
          </p:cNvSpPr>
          <p:nvPr>
            <p:ph type="dt" sz="half" idx="19"/>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33730D0C-2B14-41EF-A85E-42D2CBE73CC1}"/>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A37B9F1A-139F-48AE-A42A-3A38756867A2}"/>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9339B6A6-F8C0-435E-8077-DD34169A0E0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7556852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6792"/>
            <a:ext cx="3527424"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Inhaltsplatzhalter 2">
            <a:extLst>
              <a:ext uri="{FF2B5EF4-FFF2-40B4-BE49-F238E27FC236}">
                <a16:creationId xmlns:a16="http://schemas.microsoft.com/office/drawing/2014/main" id="{AEF87B94-0E4E-4D4D-90D2-45EA54A6DECB}"/>
              </a:ext>
            </a:extLst>
          </p:cNvPr>
          <p:cNvSpPr>
            <a:spLocks noGrp="1"/>
          </p:cNvSpPr>
          <p:nvPr>
            <p:ph sz="half" idx="18" hasCustomPrompt="1"/>
          </p:nvPr>
        </p:nvSpPr>
        <p:spPr bwMode="gray">
          <a:xfrm>
            <a:off x="4367213" y="1557213"/>
            <a:ext cx="3456980"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1" name="Inhaltsplatzhalter 2">
            <a:extLst>
              <a:ext uri="{FF2B5EF4-FFF2-40B4-BE49-F238E27FC236}">
                <a16:creationId xmlns:a16="http://schemas.microsoft.com/office/drawing/2014/main" id="{EC89F919-1B13-4706-A895-5230C18E4967}"/>
              </a:ext>
            </a:extLst>
          </p:cNvPr>
          <p:cNvSpPr>
            <a:spLocks noGrp="1"/>
          </p:cNvSpPr>
          <p:nvPr>
            <p:ph sz="half" idx="19" hasCustomPrompt="1"/>
          </p:nvPr>
        </p:nvSpPr>
        <p:spPr bwMode="gray">
          <a:xfrm>
            <a:off x="8256240" y="1557338"/>
            <a:ext cx="3528392" cy="4464075"/>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3" name="Titel 2">
            <a:extLst>
              <a:ext uri="{FF2B5EF4-FFF2-40B4-BE49-F238E27FC236}">
                <a16:creationId xmlns:a16="http://schemas.microsoft.com/office/drawing/2014/main" id="{F9D22048-BEBC-426E-A278-D4D79DE0D712}"/>
              </a:ext>
            </a:extLst>
          </p:cNvPr>
          <p:cNvSpPr>
            <a:spLocks noGrp="1"/>
          </p:cNvSpPr>
          <p:nvPr>
            <p:ph type="title" hasCustomPrompt="1"/>
          </p:nvPr>
        </p:nvSpPr>
        <p:spPr bwMode="gray"/>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F50C4900-737E-423F-9ADD-3A961D701C0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4" name="Datumsplatzhalter 3">
            <a:extLst>
              <a:ext uri="{FF2B5EF4-FFF2-40B4-BE49-F238E27FC236}">
                <a16:creationId xmlns:a16="http://schemas.microsoft.com/office/drawing/2014/main" id="{AE77174B-6F72-4E3E-B2CB-EED5C06DC3BA}"/>
              </a:ext>
            </a:extLst>
          </p:cNvPr>
          <p:cNvSpPr>
            <a:spLocks noGrp="1"/>
          </p:cNvSpPr>
          <p:nvPr>
            <p:ph type="dt" sz="half" idx="20"/>
          </p:nvPr>
        </p:nvSpPr>
        <p:spPr/>
        <p:txBody>
          <a:bodyPr/>
          <a:lstStyle/>
          <a:p>
            <a:r>
              <a:rPr lang="de-DE"/>
              <a:t>|  29.09.2021  |</a:t>
            </a:r>
            <a:endParaRPr lang="de-DE" dirty="0"/>
          </a:p>
        </p:txBody>
      </p:sp>
      <p:sp>
        <p:nvSpPr>
          <p:cNvPr id="5" name="Fußzeilenplatzhalter 4">
            <a:extLst>
              <a:ext uri="{FF2B5EF4-FFF2-40B4-BE49-F238E27FC236}">
                <a16:creationId xmlns:a16="http://schemas.microsoft.com/office/drawing/2014/main" id="{1A96C1FB-5430-441E-B46A-08C882B117F5}"/>
              </a:ext>
            </a:extLst>
          </p:cNvPr>
          <p:cNvSpPr>
            <a:spLocks noGrp="1"/>
          </p:cNvSpPr>
          <p:nvPr>
            <p:ph type="ftr" sz="quarter" idx="21"/>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3BAD2DB8-9E89-4151-A2C4-EF828A95A041}"/>
              </a:ext>
            </a:extLst>
          </p:cNvPr>
          <p:cNvSpPr>
            <a:spLocks noGrp="1"/>
          </p:cNvSpPr>
          <p:nvPr>
            <p:ph type="sldNum" sz="quarter" idx="22"/>
          </p:nvPr>
        </p:nvSpPr>
        <p:spPr/>
        <p:txBody>
          <a:bodyPr/>
          <a:lstStyle/>
          <a:p>
            <a:pPr algn="r"/>
            <a:fld id="{8CFDFCC3-8B40-4EE5-B231-005F2F1C6A68}" type="slidenum">
              <a:rPr lang="de-DE" smtClean="0"/>
              <a:pPr algn="r"/>
              <a:t>‹#›</a:t>
            </a:fld>
            <a:endParaRPr lang="de-DE" dirty="0"/>
          </a:p>
        </p:txBody>
      </p:sp>
      <p:pic>
        <p:nvPicPr>
          <p:cNvPr id="12" name="Grafik 11">
            <a:extLst>
              <a:ext uri="{FF2B5EF4-FFF2-40B4-BE49-F238E27FC236}">
                <a16:creationId xmlns:a16="http://schemas.microsoft.com/office/drawing/2014/main" id="{B96041C7-8BC6-4E8F-9D2D-601FFF5B94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3141241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und grafische Bühne 1/3">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4ECF5D8-597F-433C-8071-7F63B641BBB2}"/>
              </a:ext>
            </a:extLst>
          </p:cNvPr>
          <p:cNvSpPr/>
          <p:nvPr userDrawn="1"/>
        </p:nvSpPr>
        <p:spPr bwMode="gray">
          <a:xfrm>
            <a:off x="8256239" y="0"/>
            <a:ext cx="39357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7416204"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7416824"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3" name="Titel 2">
            <a:extLst>
              <a:ext uri="{FF2B5EF4-FFF2-40B4-BE49-F238E27FC236}">
                <a16:creationId xmlns:a16="http://schemas.microsoft.com/office/drawing/2014/main" id="{C25C4D34-0D4B-4A6A-A6C5-252B19CA1A30}"/>
              </a:ext>
            </a:extLst>
          </p:cNvPr>
          <p:cNvSpPr>
            <a:spLocks noGrp="1"/>
          </p:cNvSpPr>
          <p:nvPr>
            <p:ph type="title" hasCustomPrompt="1"/>
          </p:nvPr>
        </p:nvSpPr>
        <p:spPr bwMode="gray">
          <a:xfrm>
            <a:off x="407368" y="332656"/>
            <a:ext cx="7416824" cy="455976"/>
          </a:xfrm>
        </p:spPr>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CA3144BC-1106-472B-816B-6995089CAC9B}"/>
              </a:ext>
            </a:extLst>
          </p:cNvPr>
          <p:cNvSpPr>
            <a:spLocks noGrp="1"/>
          </p:cNvSpPr>
          <p:nvPr>
            <p:ph type="body" sz="quarter" idx="14" hasCustomPrompt="1"/>
          </p:nvPr>
        </p:nvSpPr>
        <p:spPr bwMode="gray">
          <a:xfrm>
            <a:off x="408632" y="815122"/>
            <a:ext cx="741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9" name="Datumsplatzhalter 8">
            <a:extLst>
              <a:ext uri="{FF2B5EF4-FFF2-40B4-BE49-F238E27FC236}">
                <a16:creationId xmlns:a16="http://schemas.microsoft.com/office/drawing/2014/main" id="{28422055-E1F2-4E64-9A55-1F42C0F87BF3}"/>
              </a:ext>
            </a:extLst>
          </p:cNvPr>
          <p:cNvSpPr>
            <a:spLocks noGrp="1"/>
          </p:cNvSpPr>
          <p:nvPr>
            <p:ph type="dt" sz="half" idx="15"/>
          </p:nvPr>
        </p:nvSpPr>
        <p:spPr/>
        <p:txBody>
          <a:bodyPr/>
          <a:lstStyle/>
          <a:p>
            <a:r>
              <a:rPr lang="de-DE"/>
              <a:t>|  29.09.2021  |</a:t>
            </a:r>
            <a:endParaRPr lang="de-DE" dirty="0"/>
          </a:p>
        </p:txBody>
      </p:sp>
      <p:sp>
        <p:nvSpPr>
          <p:cNvPr id="11" name="Fußzeilenplatzhalter 10">
            <a:extLst>
              <a:ext uri="{FF2B5EF4-FFF2-40B4-BE49-F238E27FC236}">
                <a16:creationId xmlns:a16="http://schemas.microsoft.com/office/drawing/2014/main" id="{983928CB-D0FA-487F-83EF-33F2CB6F7B51}"/>
              </a:ext>
            </a:extLst>
          </p:cNvPr>
          <p:cNvSpPr>
            <a:spLocks noGrp="1"/>
          </p:cNvSpPr>
          <p:nvPr>
            <p:ph type="ftr" sz="quarter" idx="16"/>
          </p:nvPr>
        </p:nvSpPr>
        <p:spPr/>
        <p:txBody>
          <a:bodyPr/>
          <a:lstStyle/>
          <a:p>
            <a:r>
              <a:rPr lang="de-DE"/>
              <a:t>SITCONstruct</a:t>
            </a:r>
            <a:endParaRPr lang="de-DE" dirty="0"/>
          </a:p>
        </p:txBody>
      </p:sp>
      <p:sp>
        <p:nvSpPr>
          <p:cNvPr id="14" name="Foliennummernplatzhalter 13">
            <a:extLst>
              <a:ext uri="{FF2B5EF4-FFF2-40B4-BE49-F238E27FC236}">
                <a16:creationId xmlns:a16="http://schemas.microsoft.com/office/drawing/2014/main" id="{9B7D31C6-CCA0-481A-B51E-AAAD387EAA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5" name="Grafik 14">
            <a:extLst>
              <a:ext uri="{FF2B5EF4-FFF2-40B4-BE49-F238E27FC236}">
                <a16:creationId xmlns:a16="http://schemas.microsoft.com/office/drawing/2014/main" id="{FAB8BA76-BB44-4DC8-8DA8-7331DEB345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192964472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grafische Bühne 1/2">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15C34BC-9550-479A-8EB8-445796C5143D}"/>
              </a:ext>
            </a:extLst>
          </p:cNvPr>
          <p:cNvGraphicFramePr>
            <a:graphicFrameLocks noChangeAspect="1"/>
          </p:cNvGraphicFramePr>
          <p:nvPr userDrawn="1">
            <p:custDataLst>
              <p:tags r:id="rId2"/>
            </p:custDataLst>
            <p:extLst>
              <p:ext uri="{D42A27DB-BD31-4B8C-83A1-F6EECF244321}">
                <p14:modId xmlns:p14="http://schemas.microsoft.com/office/powerpoint/2010/main" val="232213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21"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Rechteck 15">
            <a:extLst>
              <a:ext uri="{FF2B5EF4-FFF2-40B4-BE49-F238E27FC236}">
                <a16:creationId xmlns:a16="http://schemas.microsoft.com/office/drawing/2014/main" id="{04ECF5D8-597F-433C-8071-7F63B641BBB2}"/>
              </a:ext>
            </a:extLst>
          </p:cNvPr>
          <p:cNvSpPr/>
          <p:nvPr userDrawn="1"/>
        </p:nvSpPr>
        <p:spPr bwMode="gray">
          <a:xfrm>
            <a:off x="6311900" y="0"/>
            <a:ext cx="588009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8"/>
            <a:ext cx="5471987" cy="4464049"/>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9" y="6093296"/>
            <a:ext cx="5472607"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9" name="Titel 8">
            <a:extLst>
              <a:ext uri="{FF2B5EF4-FFF2-40B4-BE49-F238E27FC236}">
                <a16:creationId xmlns:a16="http://schemas.microsoft.com/office/drawing/2014/main" id="{67CD3000-F673-4FB4-9DDE-8F74EE19346C}"/>
              </a:ext>
            </a:extLst>
          </p:cNvPr>
          <p:cNvSpPr>
            <a:spLocks noGrp="1"/>
          </p:cNvSpPr>
          <p:nvPr>
            <p:ph type="title" hasCustomPrompt="1"/>
          </p:nvPr>
        </p:nvSpPr>
        <p:spPr bwMode="gray">
          <a:xfrm>
            <a:off x="407988" y="332656"/>
            <a:ext cx="5471988" cy="455976"/>
          </a:xfrm>
        </p:spPr>
        <p:txBody>
          <a:bodyPr/>
          <a:lstStyle/>
          <a:p>
            <a:r>
              <a:rPr lang="en-US" noProof="0"/>
              <a:t>Edit master title format </a:t>
            </a:r>
          </a:p>
        </p:txBody>
      </p:sp>
      <p:sp>
        <p:nvSpPr>
          <p:cNvPr id="12" name="Textplatzhalter 9">
            <a:extLst>
              <a:ext uri="{FF2B5EF4-FFF2-40B4-BE49-F238E27FC236}">
                <a16:creationId xmlns:a16="http://schemas.microsoft.com/office/drawing/2014/main" id="{F1CF5AEF-D7C5-4A0F-B1F1-B3E1C576064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a:p>
            <a:pPr lvl="1"/>
            <a:endParaRPr lang="de-DE" dirty="0"/>
          </a:p>
        </p:txBody>
      </p:sp>
      <p:sp>
        <p:nvSpPr>
          <p:cNvPr id="6" name="Datumsplatzhalter 5">
            <a:extLst>
              <a:ext uri="{FF2B5EF4-FFF2-40B4-BE49-F238E27FC236}">
                <a16:creationId xmlns:a16="http://schemas.microsoft.com/office/drawing/2014/main" id="{2816643A-8F5C-436B-89FB-0565B4DE2107}"/>
              </a:ext>
            </a:extLst>
          </p:cNvPr>
          <p:cNvSpPr>
            <a:spLocks noGrp="1"/>
          </p:cNvSpPr>
          <p:nvPr>
            <p:ph type="dt" sz="half" idx="15"/>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D3DC7872-B1DC-4867-883F-8371C8970754}"/>
              </a:ext>
            </a:extLst>
          </p:cNvPr>
          <p:cNvSpPr>
            <a:spLocks noGrp="1"/>
          </p:cNvSpPr>
          <p:nvPr>
            <p:ph type="ftr" sz="quarter" idx="16"/>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0664465-3125-4705-B5E0-5C7CDA64AB4C}"/>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1" name="Grafik 10">
            <a:extLst>
              <a:ext uri="{FF2B5EF4-FFF2-40B4-BE49-F238E27FC236}">
                <a16:creationId xmlns:a16="http://schemas.microsoft.com/office/drawing/2014/main" id="{81349669-3D62-4C50-A24D-4C529518CCDF}"/>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396997680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9889991-D7C3-47DC-A0E7-496256CBD902}"/>
              </a:ext>
            </a:extLst>
          </p:cNvPr>
          <p:cNvGraphicFramePr>
            <a:graphicFrameLocks noChangeAspect="1"/>
          </p:cNvGraphicFramePr>
          <p:nvPr userDrawn="1">
            <p:custDataLst>
              <p:tags r:id="rId2"/>
            </p:custDataLst>
            <p:extLst>
              <p:ext uri="{D42A27DB-BD31-4B8C-83A1-F6EECF244321}">
                <p14:modId xmlns:p14="http://schemas.microsoft.com/office/powerpoint/2010/main" val="37376354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69"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7">
            <a:extLst>
              <a:ext uri="{FF2B5EF4-FFF2-40B4-BE49-F238E27FC236}">
                <a16:creationId xmlns:a16="http://schemas.microsoft.com/office/drawing/2014/main" id="{773FAEC6-8B23-4327-9DFE-B48C2DF8AAD6}"/>
              </a:ext>
            </a:extLst>
          </p:cNvPr>
          <p:cNvSpPr>
            <a:spLocks noGrp="1"/>
          </p:cNvSpPr>
          <p:nvPr>
            <p:ph type="body" sz="quarter" idx="13" hasCustomPrompt="1"/>
          </p:nvPr>
        </p:nvSpPr>
        <p:spPr bwMode="gray">
          <a:xfrm>
            <a:off x="407368" y="6093296"/>
            <a:ext cx="11376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6" name="Titel 5">
            <a:extLst>
              <a:ext uri="{FF2B5EF4-FFF2-40B4-BE49-F238E27FC236}">
                <a16:creationId xmlns:a16="http://schemas.microsoft.com/office/drawing/2014/main" id="{9C26CE14-4DBD-4CA6-859D-9AEFC308E827}"/>
              </a:ext>
            </a:extLst>
          </p:cNvPr>
          <p:cNvSpPr>
            <a:spLocks noGrp="1"/>
          </p:cNvSpPr>
          <p:nvPr>
            <p:ph type="title" hasCustomPrompt="1"/>
          </p:nvPr>
        </p:nvSpPr>
        <p:spPr bwMode="gray"/>
        <p:txBody>
          <a:bodyPr/>
          <a:lstStyle/>
          <a:p>
            <a:r>
              <a:rPr lang="en-US" dirty="0"/>
              <a:t>Edit master title format </a:t>
            </a:r>
            <a:endParaRPr lang="de-DE" dirty="0"/>
          </a:p>
        </p:txBody>
      </p:sp>
      <p:sp>
        <p:nvSpPr>
          <p:cNvPr id="12" name="Textplatzhalter 9">
            <a:extLst>
              <a:ext uri="{FF2B5EF4-FFF2-40B4-BE49-F238E27FC236}">
                <a16:creationId xmlns:a16="http://schemas.microsoft.com/office/drawing/2014/main" id="{5F07166E-D4A4-48C3-9A15-5CC337FDB688}"/>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BBB1F0AD-06F8-46F2-9AC1-E29E2DA25F49}"/>
              </a:ext>
            </a:extLst>
          </p:cNvPr>
          <p:cNvSpPr>
            <a:spLocks noGrp="1"/>
          </p:cNvSpPr>
          <p:nvPr>
            <p:ph type="dt" sz="half" idx="15"/>
          </p:nvPr>
        </p:nvSpPr>
        <p:spPr/>
        <p:txBody>
          <a:bodyPr/>
          <a:lstStyle/>
          <a:p>
            <a:r>
              <a:rPr lang="de-DE"/>
              <a:t>|  29.09.2021  |</a:t>
            </a:r>
            <a:endParaRPr lang="de-DE" dirty="0"/>
          </a:p>
        </p:txBody>
      </p:sp>
      <p:sp>
        <p:nvSpPr>
          <p:cNvPr id="8" name="Fußzeilenplatzhalter 7">
            <a:extLst>
              <a:ext uri="{FF2B5EF4-FFF2-40B4-BE49-F238E27FC236}">
                <a16:creationId xmlns:a16="http://schemas.microsoft.com/office/drawing/2014/main" id="{30E29E2E-F89D-4241-8132-D1F3413BED31}"/>
              </a:ext>
            </a:extLst>
          </p:cNvPr>
          <p:cNvSpPr>
            <a:spLocks noGrp="1"/>
          </p:cNvSpPr>
          <p:nvPr>
            <p:ph type="ftr" sz="quarter" idx="16"/>
          </p:nvPr>
        </p:nvSpPr>
        <p:spPr/>
        <p:txBody>
          <a:bodyPr/>
          <a:lstStyle/>
          <a:p>
            <a:r>
              <a:rPr lang="de-DE"/>
              <a:t>SITCONstruct</a:t>
            </a:r>
            <a:endParaRPr lang="de-DE" dirty="0"/>
          </a:p>
        </p:txBody>
      </p:sp>
      <p:sp>
        <p:nvSpPr>
          <p:cNvPr id="9" name="Foliennummernplatzhalter 8">
            <a:extLst>
              <a:ext uri="{FF2B5EF4-FFF2-40B4-BE49-F238E27FC236}">
                <a16:creationId xmlns:a16="http://schemas.microsoft.com/office/drawing/2014/main" id="{58C7911D-5963-40C0-B3F0-D81006ACFDE0}"/>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pic>
        <p:nvPicPr>
          <p:cNvPr id="10" name="Grafik 9">
            <a:extLst>
              <a:ext uri="{FF2B5EF4-FFF2-40B4-BE49-F238E27FC236}">
                <a16:creationId xmlns:a16="http://schemas.microsoft.com/office/drawing/2014/main" id="{91C78271-A1C5-4A1A-BE2D-A29314B2FA9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512" y="260648"/>
            <a:ext cx="1116285" cy="908853"/>
          </a:xfrm>
          <a:prstGeom prst="rect">
            <a:avLst/>
          </a:prstGeom>
        </p:spPr>
      </p:pic>
    </p:spTree>
    <p:extLst>
      <p:ext uri="{BB962C8B-B14F-4D97-AF65-F5344CB8AC3E}">
        <p14:creationId xmlns:p14="http://schemas.microsoft.com/office/powerpoint/2010/main" val="25389905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ld vollflächig">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0" y="0"/>
            <a:ext cx="12191999" cy="68580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Tree>
    <p:extLst>
      <p:ext uri="{BB962C8B-B14F-4D97-AF65-F5344CB8AC3E}">
        <p14:creationId xmlns:p14="http://schemas.microsoft.com/office/powerpoint/2010/main" val="62469620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und ein Bild">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608"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10">
            <a:extLst>
              <a:ext uri="{FF2B5EF4-FFF2-40B4-BE49-F238E27FC236}">
                <a16:creationId xmlns:a16="http://schemas.microsoft.com/office/drawing/2014/main" id="{2490BACD-2229-4AF3-A1D0-9FB8C6A21F14}"/>
              </a:ext>
            </a:extLst>
          </p:cNvPr>
          <p:cNvSpPr>
            <a:spLocks noGrp="1"/>
          </p:cNvSpPr>
          <p:nvPr>
            <p:ph type="pic" sz="quarter" idx="11" hasCustomPrompt="1"/>
          </p:nvPr>
        </p:nvSpPr>
        <p:spPr bwMode="gray">
          <a:xfrm>
            <a:off x="6312024" y="0"/>
            <a:ext cx="5879976" cy="6858000"/>
          </a:xfrm>
          <a:custGeom>
            <a:avLst/>
            <a:gdLst>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593280 w 5879976"/>
              <a:gd name="connsiteY4" fmla="*/ 3428999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82180 w 5879976"/>
              <a:gd name="connsiteY4" fmla="*/ 3428999 h 6858000"/>
              <a:gd name="connsiteX5" fmla="*/ 1 w 5879976"/>
              <a:gd name="connsiteY5" fmla="*/ 0 h 6858000"/>
              <a:gd name="connsiteX0" fmla="*/ 1 w 5879976"/>
              <a:gd name="connsiteY0" fmla="*/ 0 h 6858000"/>
              <a:gd name="connsiteX1" fmla="*/ 5879976 w 5879976"/>
              <a:gd name="connsiteY1" fmla="*/ 0 h 6858000"/>
              <a:gd name="connsiteX2" fmla="*/ 5879976 w 5879976"/>
              <a:gd name="connsiteY2" fmla="*/ 6858000 h 6858000"/>
              <a:gd name="connsiteX3" fmla="*/ 0 w 5879976"/>
              <a:gd name="connsiteY3" fmla="*/ 6858000 h 6858000"/>
              <a:gd name="connsiteX4" fmla="*/ 1672655 w 5879976"/>
              <a:gd name="connsiteY4" fmla="*/ 3435349 h 6858000"/>
              <a:gd name="connsiteX5" fmla="*/ 1 w 5879976"/>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9976" h="6858000">
                <a:moveTo>
                  <a:pt x="1" y="0"/>
                </a:moveTo>
                <a:lnTo>
                  <a:pt x="5879976" y="0"/>
                </a:lnTo>
                <a:lnTo>
                  <a:pt x="5879976" y="6858000"/>
                </a:lnTo>
                <a:lnTo>
                  <a:pt x="0" y="6858000"/>
                </a:lnTo>
                <a:lnTo>
                  <a:pt x="1672655" y="3435349"/>
                </a:lnTo>
                <a:cubicBezTo>
                  <a:pt x="1141562" y="2292349"/>
                  <a:pt x="531094" y="1143000"/>
                  <a:pt x="1" y="0"/>
                </a:cubicBezTo>
                <a:close/>
              </a:path>
            </a:pathLst>
          </a:custGeom>
          <a:solidFill>
            <a:schemeClr val="bg1">
              <a:lumMod val="95000"/>
            </a:schemeClr>
          </a:solidFill>
        </p:spPr>
        <p:txBody>
          <a:bodyPr wrap="square" tIns="0" bIns="864000" anchor="ctr">
            <a:noAutofit/>
          </a:bodyPr>
          <a:lstStyle>
            <a:lvl1pPr marL="0" indent="0" algn="ctr">
              <a:spcBef>
                <a:spcPts val="0"/>
              </a:spcBef>
              <a:spcAft>
                <a:spcPts val="0"/>
              </a:spcAft>
              <a:buFont typeface="Arial" panose="020B0604020202020204" pitchFamily="34" charset="0"/>
              <a:buNone/>
              <a:defRPr sz="1200" b="0">
                <a:solidFill>
                  <a:schemeClr val="tx1"/>
                </a:solidFill>
                <a:latin typeface="+mn-lt"/>
              </a:defRPr>
            </a:lvl1pPr>
            <a:lvl2pPr marL="0" indent="0" algn="ctr">
              <a:spcBef>
                <a:spcPts val="0"/>
              </a:spcBef>
              <a:spcAft>
                <a:spcPts val="0"/>
              </a:spcAft>
              <a:buFont typeface="Arial" panose="020B0604020202020204" pitchFamily="34" charset="0"/>
              <a:buNone/>
              <a:defRPr sz="1200" b="0">
                <a:solidFill>
                  <a:schemeClr val="tx1"/>
                </a:solidFill>
                <a:latin typeface="+mn-lt"/>
              </a:defRPr>
            </a:lvl2pPr>
            <a:lvl3pPr marL="0" indent="0" algn="ctr">
              <a:spcBef>
                <a:spcPts val="0"/>
              </a:spcBef>
              <a:spcAft>
                <a:spcPts val="0"/>
              </a:spcAft>
              <a:buNone/>
              <a:defRPr sz="1200" b="0">
                <a:solidFill>
                  <a:schemeClr val="tx1"/>
                </a:solidFill>
                <a:latin typeface="+mn-lt"/>
              </a:defRPr>
            </a:lvl3pPr>
            <a:lvl4pPr marL="0" indent="0" algn="ctr">
              <a:spcBef>
                <a:spcPts val="0"/>
              </a:spcBef>
              <a:spcAft>
                <a:spcPts val="0"/>
              </a:spcAft>
              <a:buNone/>
              <a:defRPr sz="1200" b="0">
                <a:solidFill>
                  <a:schemeClr val="tx1"/>
                </a:solidFill>
                <a:latin typeface="+mn-lt"/>
              </a:defRPr>
            </a:lvl4pPr>
            <a:lvl5pPr marL="0" indent="0" algn="ctr">
              <a:spcBef>
                <a:spcPts val="0"/>
              </a:spcBef>
              <a:spcAft>
                <a:spcPts val="0"/>
              </a:spcAft>
              <a:buNone/>
              <a:defRPr sz="1200" b="0">
                <a:solidFill>
                  <a:schemeClr val="tx1"/>
                </a:solidFill>
                <a:latin typeface="+mn-lt"/>
              </a:defRPr>
            </a:lvl5pPr>
            <a:lvl6pPr marL="0" indent="0" algn="ctr">
              <a:spcBef>
                <a:spcPts val="0"/>
              </a:spcBef>
              <a:spcAft>
                <a:spcPts val="0"/>
              </a:spcAft>
              <a:buNone/>
              <a:defRPr sz="1200" b="0">
                <a:solidFill>
                  <a:schemeClr val="tx1"/>
                </a:solidFill>
                <a:latin typeface="+mn-lt"/>
              </a:defRPr>
            </a:lvl6pPr>
            <a:lvl7pPr marL="0" indent="0" algn="ctr">
              <a:spcBef>
                <a:spcPts val="0"/>
              </a:spcBef>
              <a:spcAft>
                <a:spcPts val="0"/>
              </a:spcAft>
              <a:buNone/>
              <a:defRPr sz="1200" b="0">
                <a:solidFill>
                  <a:schemeClr val="tx1"/>
                </a:solidFill>
                <a:latin typeface="+mn-lt"/>
              </a:defRPr>
            </a:lvl7pPr>
            <a:lvl8pPr marL="0" indent="0" algn="ctr">
              <a:spcBef>
                <a:spcPts val="0"/>
              </a:spcBef>
              <a:spcAft>
                <a:spcPts val="0"/>
              </a:spcAft>
              <a:buNone/>
              <a:defRPr sz="1200" b="0">
                <a:solidFill>
                  <a:schemeClr val="tx1"/>
                </a:solidFill>
                <a:latin typeface="+mn-lt"/>
              </a:defRPr>
            </a:lvl8pPr>
            <a:lvl9pPr marL="0" indent="0" algn="ctr">
              <a:spcBef>
                <a:spcPts val="0"/>
              </a:spcBef>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8BE99A-D79E-410F-82B8-086DDD8C679F}"/>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5" name="Textplatzhalter 9">
            <a:extLst>
              <a:ext uri="{FF2B5EF4-FFF2-40B4-BE49-F238E27FC236}">
                <a16:creationId xmlns:a16="http://schemas.microsoft.com/office/drawing/2014/main" id="{D39B8FDB-812C-4286-8375-92CE868D5CE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DF99FD07-3567-46C0-868E-F5F5F0C8CDEA}"/>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B3C5600-7754-4C08-9449-8148102E4672}"/>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D8B95E25-568F-4B3A-8BB1-8F0ED3DE4C65}"/>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27369979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und zw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1987"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5760914"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AAD05F2-EDC0-4B09-8BC9-593B046E6A04}"/>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F4252F69-3942-4D54-8486-E8FD34D26BD3}"/>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56F1C1A7-A3D9-477E-B18C-57E88B4DA7BC}"/>
              </a:ext>
            </a:extLst>
          </p:cNvPr>
          <p:cNvSpPr>
            <a:spLocks noGrp="1"/>
          </p:cNvSpPr>
          <p:nvPr>
            <p:ph type="dt" sz="half" idx="19"/>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4C582C78-E44C-4393-A8F4-2578ED15306C}"/>
              </a:ext>
            </a:extLst>
          </p:cNvPr>
          <p:cNvSpPr>
            <a:spLocks noGrp="1"/>
          </p:cNvSpPr>
          <p:nvPr>
            <p:ph type="ftr" sz="quarter" idx="20"/>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8545922B-410F-4689-A48A-48FC51A5026C}"/>
              </a:ext>
            </a:extLst>
          </p:cNvPr>
          <p:cNvSpPr>
            <a:spLocks noGrp="1"/>
          </p:cNvSpPr>
          <p:nvPr>
            <p:ph type="sldNum" sz="quarter" idx="21"/>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381698270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und drei Bilder">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5472000" cy="4463950"/>
          </a:xfrm>
        </p:spPr>
        <p:txBody>
          <a:bodyPr/>
          <a:lstStyle>
            <a:lvl1pPr>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093296"/>
            <a:ext cx="5472000"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6312025" y="115887"/>
            <a:ext cx="2952328" cy="3313113"/>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6312025" y="3573016"/>
            <a:ext cx="5760913" cy="3169097"/>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9FB83DFD-5A5B-4FEC-89F4-CBBAD40D2173}"/>
              </a:ext>
            </a:extLst>
          </p:cNvPr>
          <p:cNvSpPr>
            <a:spLocks noGrp="1"/>
          </p:cNvSpPr>
          <p:nvPr>
            <p:ph type="pic" sz="quarter" idx="22" hasCustomPrompt="1"/>
          </p:nvPr>
        </p:nvSpPr>
        <p:spPr bwMode="gray">
          <a:xfrm>
            <a:off x="9409113" y="115888"/>
            <a:ext cx="2663825" cy="3313112"/>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a:extLst>
              <a:ext uri="{FF2B5EF4-FFF2-40B4-BE49-F238E27FC236}">
                <a16:creationId xmlns:a16="http://schemas.microsoft.com/office/drawing/2014/main" id="{83C0CB03-62FB-487C-A92A-E57DE4A583BB}"/>
              </a:ext>
            </a:extLst>
          </p:cNvPr>
          <p:cNvSpPr>
            <a:spLocks noGrp="1"/>
          </p:cNvSpPr>
          <p:nvPr>
            <p:ph type="title" hasCustomPrompt="1"/>
          </p:nvPr>
        </p:nvSpPr>
        <p:spPr bwMode="gray">
          <a:xfrm>
            <a:off x="407368" y="332656"/>
            <a:ext cx="5472608" cy="455976"/>
          </a:xfrm>
        </p:spPr>
        <p:txBody>
          <a:bodyPr/>
          <a:lstStyle/>
          <a:p>
            <a:r>
              <a:rPr lang="en-US" dirty="0"/>
              <a:t>Edit master title format </a:t>
            </a:r>
            <a:endParaRPr lang="de-DE" dirty="0"/>
          </a:p>
        </p:txBody>
      </p:sp>
      <p:sp>
        <p:nvSpPr>
          <p:cNvPr id="17" name="Textplatzhalter 9">
            <a:extLst>
              <a:ext uri="{FF2B5EF4-FFF2-40B4-BE49-F238E27FC236}">
                <a16:creationId xmlns:a16="http://schemas.microsoft.com/office/drawing/2014/main" id="{E03E884F-CF0A-4875-A30B-357B7D9C19FF}"/>
              </a:ext>
            </a:extLst>
          </p:cNvPr>
          <p:cNvSpPr>
            <a:spLocks noGrp="1"/>
          </p:cNvSpPr>
          <p:nvPr>
            <p:ph type="body" sz="quarter" idx="14" hasCustomPrompt="1"/>
          </p:nvPr>
        </p:nvSpPr>
        <p:spPr bwMode="gray">
          <a:xfrm>
            <a:off x="408632" y="815122"/>
            <a:ext cx="5471344"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6" name="Datumsplatzhalter 5">
            <a:extLst>
              <a:ext uri="{FF2B5EF4-FFF2-40B4-BE49-F238E27FC236}">
                <a16:creationId xmlns:a16="http://schemas.microsoft.com/office/drawing/2014/main" id="{17D31FB2-31DF-419A-B820-49E1558BC445}"/>
              </a:ext>
            </a:extLst>
          </p:cNvPr>
          <p:cNvSpPr>
            <a:spLocks noGrp="1"/>
          </p:cNvSpPr>
          <p:nvPr>
            <p:ph type="dt" sz="half" idx="23"/>
          </p:nvPr>
        </p:nvSpPr>
        <p:spPr/>
        <p:txBody>
          <a:bodyPr/>
          <a:lstStyle/>
          <a:p>
            <a:r>
              <a:rPr lang="de-DE"/>
              <a:t>|  29.09.2021  |</a:t>
            </a:r>
            <a:endParaRPr lang="de-DE" dirty="0"/>
          </a:p>
        </p:txBody>
      </p:sp>
      <p:sp>
        <p:nvSpPr>
          <p:cNvPr id="7" name="Fußzeilenplatzhalter 6">
            <a:extLst>
              <a:ext uri="{FF2B5EF4-FFF2-40B4-BE49-F238E27FC236}">
                <a16:creationId xmlns:a16="http://schemas.microsoft.com/office/drawing/2014/main" id="{922E8121-2F88-4430-901A-7B8EE8383E8D}"/>
              </a:ext>
            </a:extLst>
          </p:cNvPr>
          <p:cNvSpPr>
            <a:spLocks noGrp="1"/>
          </p:cNvSpPr>
          <p:nvPr>
            <p:ph type="ftr" sz="quarter" idx="24"/>
          </p:nvPr>
        </p:nvSpPr>
        <p:spPr/>
        <p:txBody>
          <a:bodyPr/>
          <a:lstStyle/>
          <a:p>
            <a:r>
              <a:rPr lang="de-DE"/>
              <a:t>SITCONstruct</a:t>
            </a:r>
            <a:endParaRPr lang="de-DE" dirty="0"/>
          </a:p>
        </p:txBody>
      </p:sp>
      <p:sp>
        <p:nvSpPr>
          <p:cNvPr id="8" name="Foliennummernplatzhalter 7">
            <a:extLst>
              <a:ext uri="{FF2B5EF4-FFF2-40B4-BE49-F238E27FC236}">
                <a16:creationId xmlns:a16="http://schemas.microsoft.com/office/drawing/2014/main" id="{25A90FA8-ED3C-4FDC-8C37-C92DD2B9886B}"/>
              </a:ext>
            </a:extLst>
          </p:cNvPr>
          <p:cNvSpPr>
            <a:spLocks noGrp="1"/>
          </p:cNvSpPr>
          <p:nvPr>
            <p:ph type="sldNum" sz="quarter" idx="25"/>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29334687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F622F203-578A-4D97-96FF-943751D2F25D}"/>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879" y="2205410"/>
            <a:ext cx="5759987" cy="1656000"/>
          </a:xfrm>
        </p:spPr>
        <p:txBody>
          <a:bodyPr anchor="b"/>
          <a:lstStyle>
            <a:lvl1pPr algn="l">
              <a:lnSpc>
                <a:spcPct val="90000"/>
              </a:lnSpc>
              <a:spcBef>
                <a:spcPts val="0"/>
              </a:spcBef>
              <a:defRPr sz="3600" b="1" i="0">
                <a:solidFill>
                  <a:schemeClr val="bg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60" y="4005064"/>
            <a:ext cx="5760640"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9" y="4869160"/>
            <a:ext cx="5759852"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53CAF7F5-1DBF-4866-AB1F-5D6E772D3233}"/>
              </a:ext>
            </a:extLst>
          </p:cNvPr>
          <p:cNvSpPr/>
          <p:nvPr userDrawn="1"/>
        </p:nvSpPr>
        <p:spPr bwMode="gray">
          <a:xfrm>
            <a:off x="551880"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sp>
        <p:nvSpPr>
          <p:cNvPr id="13" name="Bildplatzhalter 14">
            <a:extLst>
              <a:ext uri="{FF2B5EF4-FFF2-40B4-BE49-F238E27FC236}">
                <a16:creationId xmlns:a16="http://schemas.microsoft.com/office/drawing/2014/main" id="{A8B6AE25-2B78-441A-98E8-3EFC1CCA73E9}"/>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bg2"/>
          </a:solidFill>
        </p:spPr>
        <p:txBody>
          <a:bodyPr wrap="square">
            <a:noAutofit/>
          </a:bodyPr>
          <a:lstStyle>
            <a:lvl1pPr>
              <a:defRPr/>
            </a:lvl1pPr>
          </a:lstStyle>
          <a:p>
            <a:r>
              <a:rPr lang="en-US" dirty="0"/>
              <a:t> </a:t>
            </a:r>
          </a:p>
        </p:txBody>
      </p:sp>
      <p:pic>
        <p:nvPicPr>
          <p:cNvPr id="9" name="Grafik 8">
            <a:extLst>
              <a:ext uri="{FF2B5EF4-FFF2-40B4-BE49-F238E27FC236}">
                <a16:creationId xmlns:a16="http://schemas.microsoft.com/office/drawing/2014/main" id="{0E6AE680-3ECD-412F-AA87-A1E2C4D06B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515288467"/>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und drei Bilder 1/3">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8720CC2A-69E5-4868-B716-9775A7ECA18A}"/>
              </a:ext>
            </a:extLst>
          </p:cNvPr>
          <p:cNvGraphicFramePr>
            <a:graphicFrameLocks noChangeAspect="1"/>
          </p:cNvGraphicFramePr>
          <p:nvPr userDrawn="1">
            <p:custDataLst>
              <p:tags r:id="rId2"/>
            </p:custDataLst>
            <p:extLst>
              <p:ext uri="{D42A27DB-BD31-4B8C-83A1-F6EECF244321}">
                <p14:modId xmlns:p14="http://schemas.microsoft.com/office/powerpoint/2010/main" val="12127993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90" name="think-cell Folie" r:id="rId4" imgW="415" imgH="416" progId="TCLayout.ActiveDocument.1">
                  <p:embed/>
                </p:oleObj>
              </mc:Choice>
              <mc:Fallback>
                <p:oleObj name="think-cell Foli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1557339"/>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7" y="6093296"/>
            <a:ext cx="7417421"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8256588" y="1557338"/>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5" name="Bildplatzhalter 4">
            <a:extLst>
              <a:ext uri="{FF2B5EF4-FFF2-40B4-BE49-F238E27FC236}">
                <a16:creationId xmlns:a16="http://schemas.microsoft.com/office/drawing/2014/main" id="{72EA302A-73E1-4E4F-B4BD-5AB867F331AD}"/>
              </a:ext>
            </a:extLst>
          </p:cNvPr>
          <p:cNvSpPr>
            <a:spLocks noGrp="1"/>
          </p:cNvSpPr>
          <p:nvPr>
            <p:ph type="pic" sz="quarter" idx="18" hasCustomPrompt="1"/>
          </p:nvPr>
        </p:nvSpPr>
        <p:spPr bwMode="gray">
          <a:xfrm>
            <a:off x="8256588" y="3073669"/>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6" name="Bildplatzhalter 4">
            <a:extLst>
              <a:ext uri="{FF2B5EF4-FFF2-40B4-BE49-F238E27FC236}">
                <a16:creationId xmlns:a16="http://schemas.microsoft.com/office/drawing/2014/main" id="{1DBD824E-7BD9-42EB-A741-717B9ED9C6AC}"/>
              </a:ext>
            </a:extLst>
          </p:cNvPr>
          <p:cNvSpPr>
            <a:spLocks noGrp="1"/>
          </p:cNvSpPr>
          <p:nvPr>
            <p:ph type="pic" sz="quarter" idx="22" hasCustomPrompt="1"/>
          </p:nvPr>
        </p:nvSpPr>
        <p:spPr bwMode="gray">
          <a:xfrm>
            <a:off x="8256588" y="4590000"/>
            <a:ext cx="3816350" cy="1414800"/>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7" name="Inhaltsplatzhalter 2">
            <a:extLst>
              <a:ext uri="{FF2B5EF4-FFF2-40B4-BE49-F238E27FC236}">
                <a16:creationId xmlns:a16="http://schemas.microsoft.com/office/drawing/2014/main" id="{0C8C35B0-D28C-470A-9370-CD75020BFE3D}"/>
              </a:ext>
            </a:extLst>
          </p:cNvPr>
          <p:cNvSpPr>
            <a:spLocks noGrp="1"/>
          </p:cNvSpPr>
          <p:nvPr>
            <p:ph sz="half" idx="23" hasCustomPrompt="1"/>
          </p:nvPr>
        </p:nvSpPr>
        <p:spPr bwMode="gray">
          <a:xfrm>
            <a:off x="407989" y="3081913"/>
            <a:ext cx="7417033"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9" name="Inhaltsplatzhalter 2">
            <a:extLst>
              <a:ext uri="{FF2B5EF4-FFF2-40B4-BE49-F238E27FC236}">
                <a16:creationId xmlns:a16="http://schemas.microsoft.com/office/drawing/2014/main" id="{34C99758-AEB9-4B74-A583-4F20E16B1F20}"/>
              </a:ext>
            </a:extLst>
          </p:cNvPr>
          <p:cNvSpPr>
            <a:spLocks noGrp="1"/>
          </p:cNvSpPr>
          <p:nvPr>
            <p:ph sz="half" idx="24" hasCustomPrompt="1"/>
          </p:nvPr>
        </p:nvSpPr>
        <p:spPr bwMode="gray">
          <a:xfrm>
            <a:off x="407989" y="4606488"/>
            <a:ext cx="7416799" cy="1414800"/>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Titel 5">
            <a:extLst>
              <a:ext uri="{FF2B5EF4-FFF2-40B4-BE49-F238E27FC236}">
                <a16:creationId xmlns:a16="http://schemas.microsoft.com/office/drawing/2014/main" id="{03A7B327-7039-4FEF-BCD3-A776D61F74BB}"/>
              </a:ext>
            </a:extLst>
          </p:cNvPr>
          <p:cNvSpPr>
            <a:spLocks noGrp="1"/>
          </p:cNvSpPr>
          <p:nvPr>
            <p:ph type="title" hasCustomPrompt="1"/>
          </p:nvPr>
        </p:nvSpPr>
        <p:spPr bwMode="gray">
          <a:xfrm>
            <a:off x="407367" y="332656"/>
            <a:ext cx="11376645" cy="455976"/>
          </a:xfrm>
        </p:spPr>
        <p:txBody>
          <a:bodyPr/>
          <a:lstStyle/>
          <a:p>
            <a:r>
              <a:rPr lang="en-US" dirty="0"/>
              <a:t>Edit master title format </a:t>
            </a:r>
            <a:endParaRPr lang="de-DE" dirty="0"/>
          </a:p>
        </p:txBody>
      </p:sp>
      <p:sp>
        <p:nvSpPr>
          <p:cNvPr id="20" name="Textplatzhalter 9">
            <a:extLst>
              <a:ext uri="{FF2B5EF4-FFF2-40B4-BE49-F238E27FC236}">
                <a16:creationId xmlns:a16="http://schemas.microsoft.com/office/drawing/2014/main" id="{C34650D0-58A9-4AD9-B04B-15F140A91FC2}"/>
              </a:ext>
            </a:extLst>
          </p:cNvPr>
          <p:cNvSpPr>
            <a:spLocks noGrp="1"/>
          </p:cNvSpPr>
          <p:nvPr>
            <p:ph type="body" sz="quarter" idx="14" hasCustomPrompt="1"/>
          </p:nvPr>
        </p:nvSpPr>
        <p:spPr bwMode="gray">
          <a:xfrm>
            <a:off x="408631" y="815122"/>
            <a:ext cx="11375381"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F4FA8FF0-F325-42FC-9815-1869D8055031}"/>
              </a:ext>
            </a:extLst>
          </p:cNvPr>
          <p:cNvSpPr>
            <a:spLocks noGrp="1"/>
          </p:cNvSpPr>
          <p:nvPr>
            <p:ph type="dt" sz="half" idx="2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F9E60EEF-E31B-4D8F-91E0-1D94553A4CAF}"/>
              </a:ext>
            </a:extLst>
          </p:cNvPr>
          <p:cNvSpPr>
            <a:spLocks noGrp="1"/>
          </p:cNvSpPr>
          <p:nvPr>
            <p:ph type="ftr" sz="quarter" idx="2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C754FD5A-A0BA-4560-B1CD-C8300B4D55D6}"/>
              </a:ext>
            </a:extLst>
          </p:cNvPr>
          <p:cNvSpPr>
            <a:spLocks noGrp="1"/>
          </p:cNvSpPr>
          <p:nvPr>
            <p:ph type="sldNum" sz="quarter" idx="2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9894443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rei Bilder mit Inhalt">
    <p:spTree>
      <p:nvGrpSpPr>
        <p:cNvPr id="1" name=""/>
        <p:cNvGrpSpPr/>
        <p:nvPr/>
      </p:nvGrpSpPr>
      <p:grpSpPr>
        <a:xfrm>
          <a:off x="0" y="0"/>
          <a:ext cx="0" cy="0"/>
          <a:chOff x="0" y="0"/>
          <a:chExt cx="0" cy="0"/>
        </a:xfrm>
      </p:grpSpPr>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4367213" y="4005064"/>
            <a:ext cx="3457575"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8256588" y="4005064"/>
            <a:ext cx="3527423"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90" y="4005064"/>
            <a:ext cx="3527424" cy="2015676"/>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85294"/>
            <a:ext cx="11376022" cy="224002"/>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3"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4223793" y="1556792"/>
            <a:ext cx="3744416"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8124000" y="1556792"/>
            <a:ext cx="3948938"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32DBD2C-309A-4CD1-AF4F-1A474F6346EB}"/>
              </a:ext>
            </a:extLst>
          </p:cNvPr>
          <p:cNvSpPr>
            <a:spLocks noGrp="1"/>
          </p:cNvSpPr>
          <p:nvPr>
            <p:ph type="title" hasCustomPrompt="1"/>
          </p:nvPr>
        </p:nvSpPr>
        <p:spPr bwMode="gray"/>
        <p:txBody>
          <a:bodyPr/>
          <a:lstStyle/>
          <a:p>
            <a:r>
              <a:rPr lang="en-US" dirty="0"/>
              <a:t>Edit master title format </a:t>
            </a:r>
            <a:endParaRPr lang="de-DE" dirty="0"/>
          </a:p>
        </p:txBody>
      </p:sp>
      <p:sp>
        <p:nvSpPr>
          <p:cNvPr id="16" name="Textplatzhalter 9">
            <a:extLst>
              <a:ext uri="{FF2B5EF4-FFF2-40B4-BE49-F238E27FC236}">
                <a16:creationId xmlns:a16="http://schemas.microsoft.com/office/drawing/2014/main" id="{3D89C1AA-30ED-4138-885A-3F45EE066FEC}"/>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3" name="Datumsplatzhalter 2">
            <a:extLst>
              <a:ext uri="{FF2B5EF4-FFF2-40B4-BE49-F238E27FC236}">
                <a16:creationId xmlns:a16="http://schemas.microsoft.com/office/drawing/2014/main" id="{050E2C63-99DD-43DA-8E33-21261E3B61C6}"/>
              </a:ext>
            </a:extLst>
          </p:cNvPr>
          <p:cNvSpPr>
            <a:spLocks noGrp="1"/>
          </p:cNvSpPr>
          <p:nvPr>
            <p:ph type="dt" sz="half" idx="22"/>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40E36DBB-72D9-4FAF-B486-28BBFA447220}"/>
              </a:ext>
            </a:extLst>
          </p:cNvPr>
          <p:cNvSpPr>
            <a:spLocks noGrp="1"/>
          </p:cNvSpPr>
          <p:nvPr>
            <p:ph type="ftr" sz="quarter" idx="23"/>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FECB9ED8-D1B3-40CD-993A-1F09F04DC957}"/>
              </a:ext>
            </a:extLst>
          </p:cNvPr>
          <p:cNvSpPr>
            <a:spLocks noGrp="1"/>
          </p:cNvSpPr>
          <p:nvPr>
            <p:ph type="sldNum" sz="quarter" idx="24"/>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94725242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er Bilder mit Inhalt">
    <p:spTree>
      <p:nvGrpSpPr>
        <p:cNvPr id="1" name=""/>
        <p:cNvGrpSpPr/>
        <p:nvPr/>
      </p:nvGrpSpPr>
      <p:grpSpPr>
        <a:xfrm>
          <a:off x="0" y="0"/>
          <a:ext cx="0" cy="0"/>
          <a:chOff x="0" y="0"/>
          <a:chExt cx="0" cy="0"/>
        </a:xfrm>
      </p:grpSpPr>
      <p:sp>
        <p:nvSpPr>
          <p:cNvPr id="24" name="Inhaltsplatzhalter 2">
            <a:extLst>
              <a:ext uri="{FF2B5EF4-FFF2-40B4-BE49-F238E27FC236}">
                <a16:creationId xmlns:a16="http://schemas.microsoft.com/office/drawing/2014/main" id="{8AAAFE53-B217-4863-83D4-FC060BAB860C}"/>
              </a:ext>
            </a:extLst>
          </p:cNvPr>
          <p:cNvSpPr>
            <a:spLocks noGrp="1"/>
          </p:cNvSpPr>
          <p:nvPr>
            <p:ph sz="half" idx="22" hasCustomPrompt="1"/>
          </p:nvPr>
        </p:nvSpPr>
        <p:spPr bwMode="gray">
          <a:xfrm>
            <a:off x="9264632" y="4005064"/>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8" name="Inhaltsplatzhalter 2">
            <a:extLst>
              <a:ext uri="{FF2B5EF4-FFF2-40B4-BE49-F238E27FC236}">
                <a16:creationId xmlns:a16="http://schemas.microsoft.com/office/drawing/2014/main" id="{D60E7720-E200-4DB9-AB42-74BC7931B8F5}"/>
              </a:ext>
            </a:extLst>
          </p:cNvPr>
          <p:cNvSpPr>
            <a:spLocks noGrp="1"/>
          </p:cNvSpPr>
          <p:nvPr>
            <p:ph sz="half" idx="18" hasCustomPrompt="1"/>
          </p:nvPr>
        </p:nvSpPr>
        <p:spPr bwMode="gray">
          <a:xfrm>
            <a:off x="3359696"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20" name="Inhaltsplatzhalter 2">
            <a:extLst>
              <a:ext uri="{FF2B5EF4-FFF2-40B4-BE49-F238E27FC236}">
                <a16:creationId xmlns:a16="http://schemas.microsoft.com/office/drawing/2014/main" id="{8D1CB9BA-DB08-442B-BB4B-78414B60D076}"/>
              </a:ext>
            </a:extLst>
          </p:cNvPr>
          <p:cNvSpPr>
            <a:spLocks noGrp="1"/>
          </p:cNvSpPr>
          <p:nvPr>
            <p:ph sz="half" idx="20" hasCustomPrompt="1"/>
          </p:nvPr>
        </p:nvSpPr>
        <p:spPr bwMode="gray">
          <a:xfrm>
            <a:off x="6312024"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407989" y="4004516"/>
            <a:ext cx="2520000" cy="2016224"/>
          </a:xfrm>
        </p:spPr>
        <p:txBody>
          <a:bodyPr/>
          <a:lstStyle>
            <a:lvl1pPr>
              <a:spcAft>
                <a:spcPts val="200"/>
              </a:spcAft>
              <a:defRPr>
                <a:solidFill>
                  <a:schemeClr val="accent1"/>
                </a:solidFill>
              </a:defRPr>
            </a:lvl1pPr>
            <a:lvl2pPr>
              <a:spcAft>
                <a:spcPts val="200"/>
              </a:spcAft>
              <a:defRPr>
                <a:solidFill>
                  <a:schemeClr val="tx1"/>
                </a:solidFill>
              </a:defRPr>
            </a:lvl2pPr>
            <a:lvl3pPr>
              <a:spcAft>
                <a:spcPts val="200"/>
              </a:spcAft>
              <a:defRPr>
                <a:solidFill>
                  <a:schemeClr val="tx1"/>
                </a:solidFill>
              </a:defRPr>
            </a:lvl3pPr>
            <a:lvl4pPr>
              <a:spcAft>
                <a:spcPts val="200"/>
              </a:spcAft>
              <a:defRPr>
                <a:solidFill>
                  <a:schemeClr val="tx1"/>
                </a:solidFill>
              </a:defRPr>
            </a:lvl4pPr>
            <a:lvl5pPr>
              <a:spcAft>
                <a:spcPts val="200"/>
              </a:spcAft>
              <a:defRPr>
                <a:solidFill>
                  <a:schemeClr val="tx1"/>
                </a:solidFill>
              </a:defRPr>
            </a:lvl5pPr>
            <a:lvl6pPr>
              <a:spcAft>
                <a:spcPts val="200"/>
              </a:spcAft>
              <a:defRPr>
                <a:solidFill>
                  <a:schemeClr val="tx1"/>
                </a:solidFill>
              </a:defRPr>
            </a:lvl6pPr>
            <a:lvl7pPr>
              <a:spcAft>
                <a:spcPts val="200"/>
              </a:spcAft>
              <a:defRPr>
                <a:solidFill>
                  <a:schemeClr val="tx1"/>
                </a:solidFill>
              </a:defRPr>
            </a:lvl7pPr>
            <a:lvl8pPr>
              <a:spcAft>
                <a:spcPts val="200"/>
              </a:spcAft>
              <a:defRPr>
                <a:solidFill>
                  <a:schemeClr val="tx1"/>
                </a:solidFill>
              </a:defRPr>
            </a:lvl8pPr>
            <a:lvl9pPr>
              <a:spcAft>
                <a:spcPts val="200"/>
              </a:spcAft>
              <a:defRPr>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988" y="6093296"/>
            <a:ext cx="11376022" cy="216000"/>
          </a:xfrm>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en-US" dirty="0"/>
              <a:t>Footnote/reference </a:t>
            </a:r>
            <a:endParaRPr lang="en-US" noProof="0" dirty="0"/>
          </a:p>
        </p:txBody>
      </p:sp>
      <p:sp>
        <p:nvSpPr>
          <p:cNvPr id="11" name="Bildplatzhalter 4">
            <a:extLst>
              <a:ext uri="{FF2B5EF4-FFF2-40B4-BE49-F238E27FC236}">
                <a16:creationId xmlns:a16="http://schemas.microsoft.com/office/drawing/2014/main" id="{E8CB5280-FF36-45FF-A7EA-8A788876514B}"/>
              </a:ext>
            </a:extLst>
          </p:cNvPr>
          <p:cNvSpPr>
            <a:spLocks noGrp="1"/>
          </p:cNvSpPr>
          <p:nvPr>
            <p:ph type="pic" sz="quarter" idx="11" hasCustomPrompt="1"/>
          </p:nvPr>
        </p:nvSpPr>
        <p:spPr bwMode="gray">
          <a:xfrm>
            <a:off x="119062" y="1556792"/>
            <a:ext cx="2952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19" name="Bildplatzhalter 4">
            <a:extLst>
              <a:ext uri="{FF2B5EF4-FFF2-40B4-BE49-F238E27FC236}">
                <a16:creationId xmlns:a16="http://schemas.microsoft.com/office/drawing/2014/main" id="{AF7A689D-901E-4B0D-900B-83F0EE07FBD3}"/>
              </a:ext>
            </a:extLst>
          </p:cNvPr>
          <p:cNvSpPr>
            <a:spLocks noGrp="1"/>
          </p:cNvSpPr>
          <p:nvPr>
            <p:ph type="pic" sz="quarter" idx="19" hasCustomPrompt="1"/>
          </p:nvPr>
        </p:nvSpPr>
        <p:spPr bwMode="gray">
          <a:xfrm>
            <a:off x="3215992"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1" name="Bildplatzhalter 4">
            <a:extLst>
              <a:ext uri="{FF2B5EF4-FFF2-40B4-BE49-F238E27FC236}">
                <a16:creationId xmlns:a16="http://schemas.microsoft.com/office/drawing/2014/main" id="{AE73C007-3BC4-4F4D-B146-DBF572331A7F}"/>
              </a:ext>
            </a:extLst>
          </p:cNvPr>
          <p:cNvSpPr>
            <a:spLocks noGrp="1"/>
          </p:cNvSpPr>
          <p:nvPr>
            <p:ph type="pic" sz="quarter" idx="21" hasCustomPrompt="1"/>
          </p:nvPr>
        </p:nvSpPr>
        <p:spPr bwMode="gray">
          <a:xfrm>
            <a:off x="6168008" y="1556792"/>
            <a:ext cx="2808000"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5" name="Bildplatzhalter 4">
            <a:extLst>
              <a:ext uri="{FF2B5EF4-FFF2-40B4-BE49-F238E27FC236}">
                <a16:creationId xmlns:a16="http://schemas.microsoft.com/office/drawing/2014/main" id="{C14F9E91-B48F-4001-B73E-2BE94299F49C}"/>
              </a:ext>
            </a:extLst>
          </p:cNvPr>
          <p:cNvSpPr>
            <a:spLocks noGrp="1"/>
          </p:cNvSpPr>
          <p:nvPr>
            <p:ph type="pic" sz="quarter" idx="23" hasCustomPrompt="1"/>
          </p:nvPr>
        </p:nvSpPr>
        <p:spPr bwMode="gray">
          <a:xfrm>
            <a:off x="9120336" y="1556792"/>
            <a:ext cx="2952602" cy="2232248"/>
          </a:xfrm>
          <a:solidFill>
            <a:schemeClr val="bg1">
              <a:lumMod val="95000"/>
            </a:schemeClr>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8" name="Titel 7">
            <a:extLst>
              <a:ext uri="{FF2B5EF4-FFF2-40B4-BE49-F238E27FC236}">
                <a16:creationId xmlns:a16="http://schemas.microsoft.com/office/drawing/2014/main" id="{EE904B8F-D1F0-4842-B327-A936AFCF3376}"/>
              </a:ext>
            </a:extLst>
          </p:cNvPr>
          <p:cNvSpPr>
            <a:spLocks noGrp="1"/>
          </p:cNvSpPr>
          <p:nvPr>
            <p:ph type="title" hasCustomPrompt="1"/>
          </p:nvPr>
        </p:nvSpPr>
        <p:spPr bwMode="gray"/>
        <p:txBody>
          <a:bodyPr/>
          <a:lstStyle/>
          <a:p>
            <a:r>
              <a:rPr lang="en-US" dirty="0"/>
              <a:t>Edit master title format </a:t>
            </a:r>
            <a:endParaRPr lang="de-DE" dirty="0"/>
          </a:p>
        </p:txBody>
      </p:sp>
      <p:sp>
        <p:nvSpPr>
          <p:cNvPr id="22" name="Textplatzhalter 9">
            <a:extLst>
              <a:ext uri="{FF2B5EF4-FFF2-40B4-BE49-F238E27FC236}">
                <a16:creationId xmlns:a16="http://schemas.microsoft.com/office/drawing/2014/main" id="{5876DD2E-A3CC-4078-9C1B-FBA47046FCA6}"/>
              </a:ext>
            </a:extLst>
          </p:cNvPr>
          <p:cNvSpPr>
            <a:spLocks noGrp="1"/>
          </p:cNvSpPr>
          <p:nvPr>
            <p:ph type="body" sz="quarter" idx="14" hasCustomPrompt="1"/>
          </p:nvPr>
        </p:nvSpPr>
        <p:spPr bwMode="gray">
          <a:xfrm>
            <a:off x="408632" y="815122"/>
            <a:ext cx="11376000" cy="360008"/>
          </a:xfrm>
        </p:spPr>
        <p:txBody>
          <a:bodyPr tIns="0" bIns="0" anchor="t" anchorCtr="0"/>
          <a:lstStyle>
            <a:lvl1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2000" b="0" i="0">
                <a:solidFill>
                  <a:schemeClr val="accent1"/>
                </a:solidFill>
                <a:latin typeface="+mn-lt"/>
              </a:defRPr>
            </a:lvl2pPr>
            <a:lvl3pPr marL="0" indent="0">
              <a:lnSpc>
                <a:spcPct val="100000"/>
              </a:lnSpc>
              <a:spcBef>
                <a:spcPts val="0"/>
              </a:spcBef>
              <a:spcAft>
                <a:spcPts val="0"/>
              </a:spcAft>
              <a:buNone/>
              <a:defRPr sz="2000" b="0" i="0">
                <a:solidFill>
                  <a:schemeClr val="accent1"/>
                </a:solidFill>
                <a:latin typeface="+mn-lt"/>
              </a:defRPr>
            </a:lvl3pPr>
            <a:lvl4pPr marL="0" indent="0">
              <a:lnSpc>
                <a:spcPct val="100000"/>
              </a:lnSpc>
              <a:spcBef>
                <a:spcPts val="0"/>
              </a:spcBef>
              <a:spcAft>
                <a:spcPts val="0"/>
              </a:spcAft>
              <a:buNone/>
              <a:defRPr sz="2000" b="0" i="0">
                <a:solidFill>
                  <a:schemeClr val="accent1"/>
                </a:solidFill>
                <a:latin typeface="+mn-lt"/>
              </a:defRPr>
            </a:lvl4pPr>
            <a:lvl5pPr marL="0" indent="0">
              <a:lnSpc>
                <a:spcPct val="100000"/>
              </a:lnSpc>
              <a:spcBef>
                <a:spcPts val="0"/>
              </a:spcBef>
              <a:spcAft>
                <a:spcPts val="0"/>
              </a:spcAft>
              <a:buNone/>
              <a:defRPr sz="2000" b="0" i="0">
                <a:solidFill>
                  <a:schemeClr val="accent1"/>
                </a:solidFill>
                <a:latin typeface="+mn-lt"/>
              </a:defRPr>
            </a:lvl5pPr>
            <a:lvl6pPr marL="0" indent="0">
              <a:lnSpc>
                <a:spcPct val="100000"/>
              </a:lnSpc>
              <a:spcBef>
                <a:spcPts val="0"/>
              </a:spcBef>
              <a:spcAft>
                <a:spcPts val="0"/>
              </a:spcAft>
              <a:buNone/>
              <a:defRPr sz="2000" b="0" i="0">
                <a:solidFill>
                  <a:schemeClr val="accent1"/>
                </a:solidFill>
                <a:latin typeface="+mn-lt"/>
              </a:defRPr>
            </a:lvl6pPr>
            <a:lvl7pPr marL="0" indent="0">
              <a:lnSpc>
                <a:spcPct val="100000"/>
              </a:lnSpc>
              <a:spcBef>
                <a:spcPts val="0"/>
              </a:spcBef>
              <a:spcAft>
                <a:spcPts val="0"/>
              </a:spcAft>
              <a:buNone/>
              <a:defRPr sz="2000" b="0" i="0">
                <a:solidFill>
                  <a:schemeClr val="accent1"/>
                </a:solidFill>
                <a:latin typeface="+mn-lt"/>
              </a:defRPr>
            </a:lvl7pPr>
            <a:lvl8pPr marL="0" indent="0">
              <a:lnSpc>
                <a:spcPct val="100000"/>
              </a:lnSpc>
              <a:spcBef>
                <a:spcPts val="0"/>
              </a:spcBef>
              <a:spcAft>
                <a:spcPts val="0"/>
              </a:spcAft>
              <a:buNone/>
              <a:defRPr sz="2000" b="0" i="0">
                <a:solidFill>
                  <a:schemeClr val="accent1"/>
                </a:solidFill>
                <a:latin typeface="+mn-lt"/>
              </a:defRPr>
            </a:lvl8pPr>
            <a:lvl9pPr marL="0" indent="0">
              <a:lnSpc>
                <a:spcPct val="100000"/>
              </a:lnSpc>
              <a:spcBef>
                <a:spcPts val="0"/>
              </a:spcBef>
              <a:spcAft>
                <a:spcPts val="0"/>
              </a:spcAft>
              <a:buNone/>
              <a:defRPr sz="2000" b="0" i="0">
                <a:solidFill>
                  <a:schemeClr val="accent1"/>
                </a:solidFill>
                <a:latin typeface="+mn-lt"/>
              </a:defRPr>
            </a:lvl9pPr>
          </a:lstStyle>
          <a:p>
            <a:r>
              <a:rPr lang="en-US" dirty="0"/>
              <a:t>Addition to the slide title</a:t>
            </a:r>
          </a:p>
        </p:txBody>
      </p:sp>
      <p:sp>
        <p:nvSpPr>
          <p:cNvPr id="2" name="Datumsplatzhalter 1">
            <a:extLst>
              <a:ext uri="{FF2B5EF4-FFF2-40B4-BE49-F238E27FC236}">
                <a16:creationId xmlns:a16="http://schemas.microsoft.com/office/drawing/2014/main" id="{025C78E7-A186-4B50-B2FE-49435EBC7308}"/>
              </a:ext>
            </a:extLst>
          </p:cNvPr>
          <p:cNvSpPr>
            <a:spLocks noGrp="1"/>
          </p:cNvSpPr>
          <p:nvPr>
            <p:ph type="dt" sz="half" idx="24"/>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3AD79007-7D76-4E30-8890-5BA9C597EDA9}"/>
              </a:ext>
            </a:extLst>
          </p:cNvPr>
          <p:cNvSpPr>
            <a:spLocks noGrp="1"/>
          </p:cNvSpPr>
          <p:nvPr>
            <p:ph type="ftr" sz="quarter" idx="25"/>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94E2AFD-AF14-40C1-B6C7-A17650AD8D6E}"/>
              </a:ext>
            </a:extLst>
          </p:cNvPr>
          <p:cNvSpPr>
            <a:spLocks noGrp="1"/>
          </p:cNvSpPr>
          <p:nvPr>
            <p:ph type="sldNum" sz="quarter" idx="26"/>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608902450"/>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ontakt">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0"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3" name="Freihandform: Form 12">
            <a:extLst>
              <a:ext uri="{FF2B5EF4-FFF2-40B4-BE49-F238E27FC236}">
                <a16:creationId xmlns:a16="http://schemas.microsoft.com/office/drawing/2014/main" id="{B80F7CB1-C08B-4799-BB30-E1295167F638}"/>
              </a:ext>
            </a:extLst>
          </p:cNvPr>
          <p:cNvSpPr/>
          <p:nvPr userDrawn="1"/>
        </p:nvSpPr>
        <p:spPr bwMode="gray">
          <a:xfrm>
            <a:off x="0" y="0"/>
            <a:ext cx="5033937" cy="6858000"/>
          </a:xfrm>
          <a:custGeom>
            <a:avLst/>
            <a:gdLst>
              <a:gd name="connsiteX0" fmla="*/ 0 w 4952975"/>
              <a:gd name="connsiteY0" fmla="*/ 0 h 6858000"/>
              <a:gd name="connsiteX1" fmla="*/ 206326 w 4952975"/>
              <a:gd name="connsiteY1" fmla="*/ 0 h 6858000"/>
              <a:gd name="connsiteX2" fmla="*/ 1152869 w 4952975"/>
              <a:gd name="connsiteY2" fmla="*/ 0 h 6858000"/>
              <a:gd name="connsiteX3" fmla="*/ 3359696 w 4952975"/>
              <a:gd name="connsiteY3" fmla="*/ 0 h 6858000"/>
              <a:gd name="connsiteX4" fmla="*/ 4952975 w 4952975"/>
              <a:gd name="connsiteY4" fmla="*/ 3428998 h 6858000"/>
              <a:gd name="connsiteX5" fmla="*/ 3359694 w 4952975"/>
              <a:gd name="connsiteY5" fmla="*/ 6858000 h 6858000"/>
              <a:gd name="connsiteX6" fmla="*/ 0 w 4952975"/>
              <a:gd name="connsiteY6" fmla="*/ 6858000 h 6858000"/>
              <a:gd name="connsiteX0" fmla="*/ 0 w 5033937"/>
              <a:gd name="connsiteY0" fmla="*/ 0 h 6858000"/>
              <a:gd name="connsiteX1" fmla="*/ 206326 w 5033937"/>
              <a:gd name="connsiteY1" fmla="*/ 0 h 6858000"/>
              <a:gd name="connsiteX2" fmla="*/ 1152869 w 5033937"/>
              <a:gd name="connsiteY2" fmla="*/ 0 h 6858000"/>
              <a:gd name="connsiteX3" fmla="*/ 3359696 w 5033937"/>
              <a:gd name="connsiteY3" fmla="*/ 0 h 6858000"/>
              <a:gd name="connsiteX4" fmla="*/ 5033937 w 5033937"/>
              <a:gd name="connsiteY4" fmla="*/ 3428998 h 6858000"/>
              <a:gd name="connsiteX5" fmla="*/ 3359694 w 5033937"/>
              <a:gd name="connsiteY5" fmla="*/ 6858000 h 6858000"/>
              <a:gd name="connsiteX6" fmla="*/ 0 w 5033937"/>
              <a:gd name="connsiteY6" fmla="*/ 6858000 h 6858000"/>
              <a:gd name="connsiteX7" fmla="*/ 0 w 5033937"/>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3937" h="6858000">
                <a:moveTo>
                  <a:pt x="0" y="0"/>
                </a:moveTo>
                <a:lnTo>
                  <a:pt x="206326" y="0"/>
                </a:lnTo>
                <a:lnTo>
                  <a:pt x="1152869" y="0"/>
                </a:lnTo>
                <a:lnTo>
                  <a:pt x="3359696" y="0"/>
                </a:lnTo>
                <a:lnTo>
                  <a:pt x="5033937" y="3428998"/>
                </a:lnTo>
                <a:lnTo>
                  <a:pt x="3359694" y="6858000"/>
                </a:lnTo>
                <a:lnTo>
                  <a:pt x="0" y="6858000"/>
                </a:lnTo>
                <a:lnTo>
                  <a:pt x="0" y="0"/>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err="1">
              <a:solidFill>
                <a:schemeClr val="bg1"/>
              </a:solidFill>
            </a:endParaRP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748744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12" name="think-cell Folie" r:id="rId5" imgW="415" imgH="416" progId="TCLayout.ActiveDocument.1">
                  <p:embed/>
                </p:oleObj>
              </mc:Choice>
              <mc:Fallback>
                <p:oleObj name="think-cell Foli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p:ph type="ctrTitle" hasCustomPrompt="1"/>
          </p:nvPr>
        </p:nvSpPr>
        <p:spPr bwMode="gray">
          <a:xfrm>
            <a:off x="551384" y="2937818"/>
            <a:ext cx="3816424" cy="923230"/>
          </a:xfrm>
        </p:spPr>
        <p:txBody>
          <a:bodyPr lIns="0" tIns="144000" rIns="0" bIns="0" anchor="t" anchorCtr="0"/>
          <a:lstStyle>
            <a:lvl1pPr algn="l">
              <a:lnSpc>
                <a:spcPct val="90000"/>
              </a:lnSpc>
              <a:spcBef>
                <a:spcPts val="0"/>
              </a:spcBef>
              <a:defRPr sz="3600" b="1" i="0">
                <a:solidFill>
                  <a:schemeClr val="bg1"/>
                </a:solidFill>
                <a:latin typeface="+mj-lt"/>
              </a:defRPr>
            </a:lvl1pPr>
          </a:lstStyle>
          <a:p>
            <a:r>
              <a:rPr lang="en-US" noProof="0"/>
              <a:t>Thank you</a:t>
            </a:r>
          </a:p>
        </p:txBody>
      </p:sp>
      <p:sp>
        <p:nvSpPr>
          <p:cNvPr id="5" name="Textplatzhalter 4">
            <a:extLst>
              <a:ext uri="{FF2B5EF4-FFF2-40B4-BE49-F238E27FC236}">
                <a16:creationId xmlns:a16="http://schemas.microsoft.com/office/drawing/2014/main" id="{3DD2EEC3-FC57-45CE-AE1E-E4B35AFF42E4}"/>
              </a:ext>
            </a:extLst>
          </p:cNvPr>
          <p:cNvSpPr>
            <a:spLocks noGrp="1"/>
          </p:cNvSpPr>
          <p:nvPr>
            <p:ph type="body" sz="quarter" idx="10" hasCustomPrompt="1"/>
          </p:nvPr>
        </p:nvSpPr>
        <p:spPr bwMode="gray">
          <a:xfrm>
            <a:off x="8616632" y="2925016"/>
            <a:ext cx="3168000" cy="1512168"/>
          </a:xfrm>
        </p:spPr>
        <p:txBody>
          <a:bodyPr tIns="180000" anchor="t" anchorCtr="0"/>
          <a:lstStyle>
            <a:lvl1pPr>
              <a:lnSpc>
                <a:spcPct val="100000"/>
              </a:lnSpc>
              <a:spcAft>
                <a:spcPts val="600"/>
              </a:spcAft>
              <a:defRPr>
                <a:solidFill>
                  <a:schemeClr val="accent1"/>
                </a:solidFill>
                <a:latin typeface="+mj-lt"/>
              </a:defRPr>
            </a:lvl1pPr>
            <a:lvl2pPr marL="0" indent="0">
              <a:lnSpc>
                <a:spcPct val="100000"/>
              </a:lnSpc>
              <a:spcAft>
                <a:spcPts val="200"/>
              </a:spcAft>
              <a:buFont typeface="Arial" panose="020B0604020202020204" pitchFamily="34" charset="0"/>
              <a:buNone/>
              <a:defRPr sz="1400">
                <a:solidFill>
                  <a:schemeClr val="tx1"/>
                </a:solidFill>
              </a:defRPr>
            </a:lvl2pPr>
            <a:lvl3pPr marL="0" indent="0">
              <a:lnSpc>
                <a:spcPct val="100000"/>
              </a:lnSpc>
              <a:spcAft>
                <a:spcPts val="200"/>
              </a:spcAft>
              <a:buNone/>
              <a:defRPr sz="1400">
                <a:solidFill>
                  <a:schemeClr val="tx1"/>
                </a:solidFill>
              </a:defRPr>
            </a:lvl3pPr>
            <a:lvl4pPr marL="0" indent="0">
              <a:lnSpc>
                <a:spcPct val="100000"/>
              </a:lnSpc>
              <a:spcAft>
                <a:spcPts val="200"/>
              </a:spcAft>
              <a:buNone/>
              <a:defRPr sz="1400">
                <a:solidFill>
                  <a:schemeClr val="tx1"/>
                </a:solidFill>
              </a:defRPr>
            </a:lvl4pPr>
            <a:lvl5pPr marL="0" indent="0">
              <a:lnSpc>
                <a:spcPct val="100000"/>
              </a:lnSpc>
              <a:spcAft>
                <a:spcPts val="200"/>
              </a:spcAft>
              <a:buNone/>
              <a:defRPr sz="1400">
                <a:solidFill>
                  <a:schemeClr val="tx1"/>
                </a:solidFill>
              </a:defRPr>
            </a:lvl5pPr>
            <a:lvl6pPr marL="0" indent="0">
              <a:lnSpc>
                <a:spcPct val="100000"/>
              </a:lnSpc>
              <a:spcAft>
                <a:spcPts val="200"/>
              </a:spcAft>
              <a:buNone/>
              <a:defRPr sz="1400">
                <a:solidFill>
                  <a:schemeClr val="tx1"/>
                </a:solidFill>
              </a:defRPr>
            </a:lvl6pPr>
            <a:lvl7pPr marL="0" indent="0">
              <a:lnSpc>
                <a:spcPct val="100000"/>
              </a:lnSpc>
              <a:spcAft>
                <a:spcPts val="200"/>
              </a:spcAft>
              <a:buNone/>
              <a:defRPr sz="1400">
                <a:solidFill>
                  <a:schemeClr val="tx1"/>
                </a:solidFill>
              </a:defRPr>
            </a:lvl7pPr>
            <a:lvl8pPr marL="0" indent="0">
              <a:lnSpc>
                <a:spcPct val="100000"/>
              </a:lnSpc>
              <a:spcAft>
                <a:spcPts val="200"/>
              </a:spcAft>
              <a:buNone/>
              <a:defRPr sz="1400">
                <a:solidFill>
                  <a:schemeClr val="tx1"/>
                </a:solidFill>
              </a:defRPr>
            </a:lvl8pPr>
            <a:lvl9pPr marL="0" indent="0">
              <a:lnSpc>
                <a:spcPct val="100000"/>
              </a:lnSpc>
              <a:spcAft>
                <a:spcPts val="200"/>
              </a:spcAft>
              <a:buNone/>
              <a:defRPr sz="1400">
                <a:solidFill>
                  <a:schemeClr val="tx1"/>
                </a:solidFill>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Untertitel 2"/>
          <p:cNvSpPr>
            <a:spLocks noGrp="1"/>
          </p:cNvSpPr>
          <p:nvPr>
            <p:ph type="subTitle" idx="1" hasCustomPrompt="1"/>
          </p:nvPr>
        </p:nvSpPr>
        <p:spPr bwMode="gray">
          <a:xfrm>
            <a:off x="5304883" y="2925016"/>
            <a:ext cx="3168000"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4" name="Textplatzhalter 4">
            <a:extLst>
              <a:ext uri="{FF2B5EF4-FFF2-40B4-BE49-F238E27FC236}">
                <a16:creationId xmlns:a16="http://schemas.microsoft.com/office/drawing/2014/main" id="{676B4420-30A9-462A-8B6C-EBBDFAED7BEB}"/>
              </a:ext>
            </a:extLst>
          </p:cNvPr>
          <p:cNvSpPr>
            <a:spLocks noGrp="1"/>
          </p:cNvSpPr>
          <p:nvPr>
            <p:ph type="body" sz="quarter" idx="11" hasCustomPrompt="1"/>
          </p:nvPr>
        </p:nvSpPr>
        <p:spPr bwMode="gray">
          <a:xfrm>
            <a:off x="8616632"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25" name="Textplatzhalter 4">
            <a:extLst>
              <a:ext uri="{FF2B5EF4-FFF2-40B4-BE49-F238E27FC236}">
                <a16:creationId xmlns:a16="http://schemas.microsoft.com/office/drawing/2014/main" id="{FE0E7FF9-D812-4D7F-8F85-17DEDFD8ABA4}"/>
              </a:ext>
            </a:extLst>
          </p:cNvPr>
          <p:cNvSpPr>
            <a:spLocks noGrp="1"/>
          </p:cNvSpPr>
          <p:nvPr>
            <p:ph type="body" sz="quarter" idx="12" hasCustomPrompt="1"/>
          </p:nvPr>
        </p:nvSpPr>
        <p:spPr bwMode="gray">
          <a:xfrm>
            <a:off x="5304616" y="4437184"/>
            <a:ext cx="3168000"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7" name="Rechteck 6">
            <a:extLst>
              <a:ext uri="{FF2B5EF4-FFF2-40B4-BE49-F238E27FC236}">
                <a16:creationId xmlns:a16="http://schemas.microsoft.com/office/drawing/2014/main" id="{9B4DC1B2-D752-463A-BF98-605012674B9D}"/>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4" name="Grafik 13">
            <a:extLst>
              <a:ext uri="{FF2B5EF4-FFF2-40B4-BE49-F238E27FC236}">
                <a16:creationId xmlns:a16="http://schemas.microsoft.com/office/drawing/2014/main" id="{3D79DC7D-22B6-49DD-98B9-8088F10FB31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3320879690"/>
      </p:ext>
    </p:extLst>
  </p:cSld>
  <p:clrMapOvr>
    <a:masterClrMapping/>
  </p:clrMapOvr>
  <p:extLst>
    <p:ext uri="{DCECCB84-F9BA-43D5-87BE-67443E8EF086}">
      <p15:sldGuideLst xmlns:p15="http://schemas.microsoft.com/office/powerpoint/2012/main">
        <p15:guide id="1" pos="347">
          <p15:clr>
            <a:srgbClr val="F26B43"/>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ontakt | 2">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33D862F6-3C0A-4DA0-B849-6031AB571BB4}"/>
              </a:ext>
            </a:extLst>
          </p:cNvPr>
          <p:cNvSpPr/>
          <p:nvPr userDrawn="1"/>
        </p:nvSpPr>
        <p:spPr bwMode="gray">
          <a:xfrm>
            <a:off x="1" y="0"/>
            <a:ext cx="12192000" cy="6852426"/>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6" name="Bildplatzhalter 15">
            <a:extLst>
              <a:ext uri="{FF2B5EF4-FFF2-40B4-BE49-F238E27FC236}">
                <a16:creationId xmlns:a16="http://schemas.microsoft.com/office/drawing/2014/main" id="{6AE3585F-7C6A-45A5-92D5-969017F509D5}"/>
              </a:ext>
            </a:extLst>
          </p:cNvPr>
          <p:cNvSpPr>
            <a:spLocks noGrp="1"/>
          </p:cNvSpPr>
          <p:nvPr>
            <p:ph type="pic" sz="quarter" idx="14" hasCustomPrompt="1"/>
          </p:nvPr>
        </p:nvSpPr>
        <p:spPr bwMode="gray">
          <a:xfrm>
            <a:off x="-1269" y="-1"/>
            <a:ext cx="6004648" cy="6858000"/>
          </a:xfrm>
          <a:custGeom>
            <a:avLst/>
            <a:gdLst>
              <a:gd name="connsiteX0" fmla="*/ 553273 w 6004648"/>
              <a:gd name="connsiteY0" fmla="*/ 1 h 6858000"/>
              <a:gd name="connsiteX1" fmla="*/ 553273 w 6004648"/>
              <a:gd name="connsiteY1" fmla="*/ 1988841 h 6858000"/>
              <a:gd name="connsiteX2" fmla="*/ 2064821 w 6004648"/>
              <a:gd name="connsiteY2" fmla="*/ 1988841 h 6858000"/>
              <a:gd name="connsiteX3" fmla="*/ 2064821 w 6004648"/>
              <a:gd name="connsiteY3" fmla="*/ 1 h 6858000"/>
              <a:gd name="connsiteX4" fmla="*/ 1268 w 6004648"/>
              <a:gd name="connsiteY4" fmla="*/ 0 h 6858000"/>
              <a:gd name="connsiteX5" fmla="*/ 120331 w 6004648"/>
              <a:gd name="connsiteY5" fmla="*/ 0 h 6858000"/>
              <a:gd name="connsiteX6" fmla="*/ 409256 w 6004648"/>
              <a:gd name="connsiteY6" fmla="*/ 0 h 6858000"/>
              <a:gd name="connsiteX7" fmla="*/ 1920804 w 6004648"/>
              <a:gd name="connsiteY7" fmla="*/ 0 h 6858000"/>
              <a:gd name="connsiteX8" fmla="*/ 2178969 w 6004648"/>
              <a:gd name="connsiteY8" fmla="*/ 0 h 6858000"/>
              <a:gd name="connsiteX9" fmla="*/ 2496818 w 6004648"/>
              <a:gd name="connsiteY9" fmla="*/ 0 h 6858000"/>
              <a:gd name="connsiteX10" fmla="*/ 4331757 w 6004648"/>
              <a:gd name="connsiteY10" fmla="*/ 0 h 6858000"/>
              <a:gd name="connsiteX11" fmla="*/ 6004648 w 6004648"/>
              <a:gd name="connsiteY11" fmla="*/ 3428998 h 6858000"/>
              <a:gd name="connsiteX12" fmla="*/ 4331756 w 6004648"/>
              <a:gd name="connsiteY12" fmla="*/ 6858000 h 6858000"/>
              <a:gd name="connsiteX13" fmla="*/ 1002418 w 6004648"/>
              <a:gd name="connsiteY13" fmla="*/ 6858000 h 6858000"/>
              <a:gd name="connsiteX14" fmla="*/ 1002418 w 6004648"/>
              <a:gd name="connsiteY14" fmla="*/ 6857229 h 6858000"/>
              <a:gd name="connsiteX15" fmla="*/ 0 w 6004648"/>
              <a:gd name="connsiteY15" fmla="*/ 6857229 h 6858000"/>
              <a:gd name="connsiteX16" fmla="*/ 0 w 6004648"/>
              <a:gd name="connsiteY16" fmla="*/ 768 h 6858000"/>
              <a:gd name="connsiteX17" fmla="*/ 1268 w 6004648"/>
              <a:gd name="connsiteY17" fmla="*/ 7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4648" h="6858000">
                <a:moveTo>
                  <a:pt x="553273" y="1"/>
                </a:moveTo>
                <a:lnTo>
                  <a:pt x="553273" y="1988841"/>
                </a:lnTo>
                <a:lnTo>
                  <a:pt x="2064821" y="1988841"/>
                </a:lnTo>
                <a:lnTo>
                  <a:pt x="2064821" y="1"/>
                </a:lnTo>
                <a:close/>
                <a:moveTo>
                  <a:pt x="1268" y="0"/>
                </a:moveTo>
                <a:lnTo>
                  <a:pt x="120331" y="0"/>
                </a:lnTo>
                <a:lnTo>
                  <a:pt x="409256" y="0"/>
                </a:lnTo>
                <a:lnTo>
                  <a:pt x="1920804" y="0"/>
                </a:lnTo>
                <a:lnTo>
                  <a:pt x="2178969" y="0"/>
                </a:lnTo>
                <a:lnTo>
                  <a:pt x="2496818" y="0"/>
                </a:lnTo>
                <a:lnTo>
                  <a:pt x="4331757" y="0"/>
                </a:lnTo>
                <a:lnTo>
                  <a:pt x="6004648" y="3428998"/>
                </a:lnTo>
                <a:lnTo>
                  <a:pt x="4331756" y="6858000"/>
                </a:lnTo>
                <a:lnTo>
                  <a:pt x="1002418" y="6858000"/>
                </a:lnTo>
                <a:lnTo>
                  <a:pt x="1002418" y="6857229"/>
                </a:lnTo>
                <a:lnTo>
                  <a:pt x="0" y="6857229"/>
                </a:lnTo>
                <a:lnTo>
                  <a:pt x="0" y="768"/>
                </a:lnTo>
                <a:lnTo>
                  <a:pt x="1268" y="768"/>
                </a:lnTo>
                <a:close/>
              </a:path>
            </a:pathLst>
          </a:custGeom>
          <a:solidFill>
            <a:schemeClr val="tx2"/>
          </a:solidFill>
        </p:spPr>
        <p:txBody>
          <a:bodyPr wrap="square">
            <a:noAutofit/>
          </a:bodyPr>
          <a:lstStyle>
            <a:lvl1pPr>
              <a:defRPr/>
            </a:lvl1pPr>
          </a:lstStyle>
          <a:p>
            <a:r>
              <a:rPr lang="en-US" dirty="0"/>
              <a:t> </a:t>
            </a:r>
          </a:p>
        </p:txBody>
      </p:sp>
      <p:graphicFrame>
        <p:nvGraphicFramePr>
          <p:cNvPr id="6" name="Objekt 5" hidden="1">
            <a:extLst>
              <a:ext uri="{FF2B5EF4-FFF2-40B4-BE49-F238E27FC236}">
                <a16:creationId xmlns:a16="http://schemas.microsoft.com/office/drawing/2014/main" id="{961FAAE8-D7A5-42BB-B27C-AE3FEDB2B00E}"/>
              </a:ext>
            </a:extLst>
          </p:cNvPr>
          <p:cNvGraphicFramePr>
            <a:graphicFrameLocks noChangeAspect="1"/>
          </p:cNvGraphicFramePr>
          <p:nvPr userDrawn="1">
            <p:custDataLst>
              <p:tags r:id="rId2"/>
            </p:custDataLst>
            <p:extLst>
              <p:ext uri="{D42A27DB-BD31-4B8C-83A1-F6EECF244321}">
                <p14:modId xmlns:p14="http://schemas.microsoft.com/office/powerpoint/2010/main" val="20018631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36" name="think-cell Folie" r:id="rId5" imgW="415" imgH="416" progId="TCLayout.ActiveDocument.1">
                  <p:embed/>
                </p:oleObj>
              </mc:Choice>
              <mc:Fallback>
                <p:oleObj name="think-cell Folie" r:id="rId5" imgW="415" imgH="416" progId="TCLayout.ActiveDocument.1">
                  <p:embed/>
                  <p:pic>
                    <p:nvPicPr>
                      <p:cNvPr id="6" name="Objekt 5" hidden="1">
                        <a:extLst>
                          <a:ext uri="{FF2B5EF4-FFF2-40B4-BE49-F238E27FC236}">
                            <a16:creationId xmlns:a16="http://schemas.microsoft.com/office/drawing/2014/main" id="{961FAAE8-D7A5-42BB-B27C-AE3FEDB2B00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4843BD60-3C21-4DFB-9315-8E1B14158B5E}"/>
              </a:ext>
            </a:extLst>
          </p:cNvPr>
          <p:cNvSpPr/>
          <p:nvPr userDrawn="1">
            <p:custDataLst>
              <p:tags r:id="rId3"/>
            </p:custDataLst>
          </p:nvPr>
        </p:nvSpPr>
        <p:spPr bwMode="gray">
          <a:xfrm>
            <a:off x="0" y="0"/>
            <a:ext cx="158750" cy="158750"/>
          </a:xfrm>
          <a:prstGeom prst="rect">
            <a:avLst/>
          </a:prstGeom>
          <a:gradFill>
            <a:gsLst>
              <a:gs pos="0">
                <a:srgbClr val="006FB9"/>
              </a:gs>
              <a:gs pos="60000">
                <a:srgbClr val="0050AA"/>
              </a:gs>
              <a:gs pos="100000">
                <a:srgbClr val="00356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de-DE" sz="4800" b="1" i="0" baseline="0" dirty="0">
              <a:solidFill>
                <a:schemeClr val="bg1"/>
              </a:solidFill>
              <a:latin typeface="Arial" panose="020B0604020202020204" pitchFamily="34" charset="0"/>
              <a:ea typeface="+mj-ea"/>
              <a:cs typeface="+mj-cs"/>
              <a:sym typeface="Lidl Font Pro" panose="02000000000000000000" pitchFamily="2" charset="0"/>
            </a:endParaRPr>
          </a:p>
        </p:txBody>
      </p:sp>
      <p:sp>
        <p:nvSpPr>
          <p:cNvPr id="2" name="Titel 1"/>
          <p:cNvSpPr>
            <a:spLocks noGrp="1"/>
          </p:cNvSpPr>
          <p:nvPr userDrawn="1">
            <p:ph type="ctrTitle" hasCustomPrompt="1"/>
          </p:nvPr>
        </p:nvSpPr>
        <p:spPr bwMode="gray">
          <a:xfrm>
            <a:off x="6311900" y="1556864"/>
            <a:ext cx="5472113" cy="1295400"/>
          </a:xfrm>
        </p:spPr>
        <p:txBody>
          <a:bodyPr anchor="t" anchorCtr="0"/>
          <a:lstStyle>
            <a:lvl1pPr algn="l">
              <a:lnSpc>
                <a:spcPct val="90000"/>
              </a:lnSpc>
              <a:spcBef>
                <a:spcPts val="0"/>
              </a:spcBef>
              <a:defRPr sz="3600" b="1" i="0">
                <a:solidFill>
                  <a:schemeClr val="accent1"/>
                </a:solidFill>
                <a:latin typeface="+mj-lt"/>
              </a:defRPr>
            </a:lvl1pPr>
          </a:lstStyle>
          <a:p>
            <a:r>
              <a:rPr lang="en-US" noProof="0" dirty="0"/>
              <a:t>Thank you</a:t>
            </a:r>
          </a:p>
        </p:txBody>
      </p:sp>
      <p:sp>
        <p:nvSpPr>
          <p:cNvPr id="3" name="Untertitel 2"/>
          <p:cNvSpPr>
            <a:spLocks noGrp="1"/>
          </p:cNvSpPr>
          <p:nvPr userDrawn="1">
            <p:ph type="subTitle" idx="1" hasCustomPrompt="1"/>
          </p:nvPr>
        </p:nvSpPr>
        <p:spPr bwMode="gray">
          <a:xfrm>
            <a:off x="6311900" y="2925016"/>
            <a:ext cx="5472113" cy="1512168"/>
          </a:xfrm>
        </p:spPr>
        <p:txBody>
          <a:bodyPr tIns="180000" anchor="t" anchorCtr="0"/>
          <a:lstStyle>
            <a:lvl1pPr marL="0" indent="0" algn="l">
              <a:lnSpc>
                <a:spcPct val="100000"/>
              </a:lnSpc>
              <a:spcBef>
                <a:spcPts val="0"/>
              </a:spcBef>
              <a:spcAft>
                <a:spcPts val="600"/>
              </a:spcAft>
              <a:buFont typeface="Arial" panose="020B0604020202020204" pitchFamily="34" charset="0"/>
              <a:buNone/>
              <a:defRPr sz="1600" b="1" i="0">
                <a:solidFill>
                  <a:schemeClr val="accent1"/>
                </a:solidFill>
                <a:latin typeface="+mj-lt"/>
              </a:defRPr>
            </a:lvl1pPr>
            <a:lvl2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2pPr>
            <a:lvl3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3pPr>
            <a:lvl4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4pPr>
            <a:lvl5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5pPr>
            <a:lvl6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6pPr>
            <a:lvl7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7pPr>
            <a:lvl8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8pPr>
            <a:lvl9pPr marL="0" indent="0" algn="l">
              <a:lnSpc>
                <a:spcPct val="100000"/>
              </a:lnSpc>
              <a:spcBef>
                <a:spcPts val="0"/>
              </a:spcBef>
              <a:spcAft>
                <a:spcPts val="200"/>
              </a:spcAft>
              <a:buFont typeface="Arial" panose="020B0604020202020204" pitchFamily="34" charset="0"/>
              <a:buNone/>
              <a:defRPr sz="1400" b="0" i="0">
                <a:solidFill>
                  <a:schemeClr val="tx1"/>
                </a:solidFill>
                <a:latin typeface="+mn-lt"/>
              </a:defRPr>
            </a:lvl9pPr>
          </a:lstStyle>
          <a:p>
            <a:r>
              <a:rPr lang="en-US" noProof="0" dirty="0"/>
              <a:t>Prename Name</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5" name="Textplatzhalter 4">
            <a:extLst>
              <a:ext uri="{FF2B5EF4-FFF2-40B4-BE49-F238E27FC236}">
                <a16:creationId xmlns:a16="http://schemas.microsoft.com/office/drawing/2014/main" id="{FE0E7FF9-D812-4D7F-8F85-17DEDFD8ABA4}"/>
              </a:ext>
            </a:extLst>
          </p:cNvPr>
          <p:cNvSpPr>
            <a:spLocks noGrp="1"/>
          </p:cNvSpPr>
          <p:nvPr userDrawn="1">
            <p:ph type="body" sz="quarter" idx="12" hasCustomPrompt="1"/>
          </p:nvPr>
        </p:nvSpPr>
        <p:spPr bwMode="gray">
          <a:xfrm>
            <a:off x="6311978" y="4437184"/>
            <a:ext cx="5470768" cy="648000"/>
          </a:xfrm>
        </p:spPr>
        <p:txBody>
          <a:bodyPr anchor="t" anchorCtr="0"/>
          <a:lstStyle>
            <a:lvl1pPr>
              <a:lnSpc>
                <a:spcPct val="100000"/>
              </a:lnSpc>
              <a:spcAft>
                <a:spcPts val="200"/>
              </a:spcAft>
              <a:defRPr sz="1400" b="0">
                <a:solidFill>
                  <a:schemeClr val="tx1"/>
                </a:solidFill>
                <a:latin typeface="+mn-lt"/>
              </a:defRPr>
            </a:lvl1pPr>
            <a:lvl2pPr marL="0" indent="0">
              <a:lnSpc>
                <a:spcPct val="100000"/>
              </a:lnSpc>
              <a:spcAft>
                <a:spcPts val="200"/>
              </a:spcAft>
              <a:buFont typeface="Arial" panose="020B0604020202020204" pitchFamily="34" charset="0"/>
              <a:buNone/>
              <a:defRPr sz="1400" b="0">
                <a:solidFill>
                  <a:schemeClr val="tx1"/>
                </a:solidFill>
              </a:defRPr>
            </a:lvl2pPr>
            <a:lvl3pPr marL="0" indent="0">
              <a:lnSpc>
                <a:spcPct val="100000"/>
              </a:lnSpc>
              <a:spcAft>
                <a:spcPts val="200"/>
              </a:spcAft>
              <a:buNone/>
              <a:defRPr sz="1400" b="0">
                <a:solidFill>
                  <a:schemeClr val="tx1"/>
                </a:solidFill>
              </a:defRPr>
            </a:lvl3pPr>
            <a:lvl4pPr marL="0" indent="0">
              <a:lnSpc>
                <a:spcPct val="100000"/>
              </a:lnSpc>
              <a:spcAft>
                <a:spcPts val="200"/>
              </a:spcAft>
              <a:buNone/>
              <a:defRPr sz="1400" b="0">
                <a:solidFill>
                  <a:schemeClr val="tx1"/>
                </a:solidFill>
              </a:defRPr>
            </a:lvl4pPr>
            <a:lvl5pPr marL="0" indent="0">
              <a:lnSpc>
                <a:spcPct val="100000"/>
              </a:lnSpc>
              <a:spcAft>
                <a:spcPts val="200"/>
              </a:spcAft>
              <a:buNone/>
              <a:defRPr sz="1400" b="0">
                <a:solidFill>
                  <a:schemeClr val="tx1"/>
                </a:solidFill>
              </a:defRPr>
            </a:lvl5pPr>
            <a:lvl6pPr marL="0" indent="0">
              <a:lnSpc>
                <a:spcPct val="100000"/>
              </a:lnSpc>
              <a:spcAft>
                <a:spcPts val="200"/>
              </a:spcAft>
              <a:buNone/>
              <a:defRPr sz="1400" b="0">
                <a:solidFill>
                  <a:schemeClr val="tx1"/>
                </a:solidFill>
              </a:defRPr>
            </a:lvl6pPr>
            <a:lvl7pPr marL="0" indent="0">
              <a:lnSpc>
                <a:spcPct val="100000"/>
              </a:lnSpc>
              <a:spcAft>
                <a:spcPts val="200"/>
              </a:spcAft>
              <a:buNone/>
              <a:defRPr sz="1400" b="0">
                <a:solidFill>
                  <a:schemeClr val="tx1"/>
                </a:solidFill>
              </a:defRPr>
            </a:lvl7pPr>
            <a:lvl8pPr marL="0" indent="0">
              <a:lnSpc>
                <a:spcPct val="100000"/>
              </a:lnSpc>
              <a:spcAft>
                <a:spcPts val="200"/>
              </a:spcAft>
              <a:buNone/>
              <a:defRPr sz="1400" b="0">
                <a:solidFill>
                  <a:schemeClr val="tx1"/>
                </a:solidFill>
              </a:defRPr>
            </a:lvl8pPr>
            <a:lvl9pPr marL="0" indent="0">
              <a:lnSpc>
                <a:spcPct val="100000"/>
              </a:lnSpc>
              <a:spcAft>
                <a:spcPts val="200"/>
              </a:spcAft>
              <a:buNone/>
              <a:defRPr sz="1400" b="0">
                <a:solidFill>
                  <a:schemeClr val="tx1"/>
                </a:solidFill>
              </a:defRPr>
            </a:lvl9pPr>
          </a:lstStyle>
          <a:p>
            <a:pPr>
              <a:spcAft>
                <a:spcPts val="200"/>
              </a:spcAft>
            </a:pPr>
            <a:r>
              <a:rPr lang="en-US" noProof="0" dirty="0">
                <a:latin typeface="+mn-lt"/>
              </a:rPr>
              <a:t>Tel</a:t>
            </a:r>
            <a:br>
              <a:rPr lang="en-US" noProof="0" dirty="0">
                <a:latin typeface="+mn-lt"/>
              </a:rPr>
            </a:br>
            <a:r>
              <a:rPr lang="en-US" noProof="0" dirty="0">
                <a:latin typeface="+mn-lt"/>
              </a:rPr>
              <a:t>e-Mail</a:t>
            </a:r>
          </a:p>
        </p:txBody>
      </p:sp>
      <p:sp>
        <p:nvSpPr>
          <p:cNvPr id="8" name="Rechteck 7">
            <a:extLst>
              <a:ext uri="{FF2B5EF4-FFF2-40B4-BE49-F238E27FC236}">
                <a16:creationId xmlns:a16="http://schemas.microsoft.com/office/drawing/2014/main" id="{0130BC9D-5AB3-46F1-A92A-270435D0A2C8}"/>
              </a:ext>
            </a:extLst>
          </p:cNvPr>
          <p:cNvSpPr/>
          <p:nvPr userDrawn="1"/>
        </p:nvSpPr>
        <p:spPr bwMode="gray">
          <a:xfrm>
            <a:off x="552004"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2" name="Grafik 11">
            <a:extLst>
              <a:ext uri="{FF2B5EF4-FFF2-40B4-BE49-F238E27FC236}">
                <a16:creationId xmlns:a16="http://schemas.microsoft.com/office/drawing/2014/main" id="{29CF35F8-876B-4596-B49E-C5F0EC81954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147217623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schluss">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BB64F6A-29EE-4F10-83C2-C68A76477B85}"/>
              </a:ext>
            </a:extLst>
          </p:cNvPr>
          <p:cNvSpPr>
            <a:spLocks noGrp="1"/>
          </p:cNvSpPr>
          <p:nvPr>
            <p:ph type="dt" sz="half" idx="10"/>
          </p:nvPr>
        </p:nvSpPr>
        <p:spPr/>
        <p:txBody>
          <a:bodyPr/>
          <a:lstStyle/>
          <a:p>
            <a:r>
              <a:rPr lang="de-DE"/>
              <a:t>|  29.09.2021  |</a:t>
            </a:r>
            <a:endParaRPr lang="de-DE" dirty="0"/>
          </a:p>
        </p:txBody>
      </p:sp>
      <p:sp>
        <p:nvSpPr>
          <p:cNvPr id="3" name="Fußzeilenplatzhalter 2">
            <a:extLst>
              <a:ext uri="{FF2B5EF4-FFF2-40B4-BE49-F238E27FC236}">
                <a16:creationId xmlns:a16="http://schemas.microsoft.com/office/drawing/2014/main" id="{A30E21EA-4D0C-4E4A-971B-90A31A30274C}"/>
              </a:ext>
            </a:extLst>
          </p:cNvPr>
          <p:cNvSpPr>
            <a:spLocks noGrp="1"/>
          </p:cNvSpPr>
          <p:nvPr>
            <p:ph type="ftr" sz="quarter" idx="11"/>
          </p:nvPr>
        </p:nvSpPr>
        <p:spPr/>
        <p:txBody>
          <a:bodyPr/>
          <a:lstStyle/>
          <a:p>
            <a:r>
              <a:rPr lang="de-DE"/>
              <a:t>SITCONstruct</a:t>
            </a:r>
            <a:endParaRPr lang="de-DE" dirty="0"/>
          </a:p>
        </p:txBody>
      </p:sp>
      <p:sp>
        <p:nvSpPr>
          <p:cNvPr id="4" name="Foliennummernplatzhalter 3">
            <a:extLst>
              <a:ext uri="{FF2B5EF4-FFF2-40B4-BE49-F238E27FC236}">
                <a16:creationId xmlns:a16="http://schemas.microsoft.com/office/drawing/2014/main" id="{00DC512E-2A30-4C64-BA6C-F9BB8810EC2E}"/>
              </a:ext>
            </a:extLst>
          </p:cNvPr>
          <p:cNvSpPr>
            <a:spLocks noGrp="1"/>
          </p:cNvSpPr>
          <p:nvPr>
            <p:ph type="sldNum" sz="quarter" idx="12"/>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416487560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 | 2">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D476F017-D3CF-4732-8BCD-ABF48C8B8A90}"/>
              </a:ext>
            </a:extLst>
          </p:cNvPr>
          <p:cNvSpPr/>
          <p:nvPr userDrawn="1"/>
        </p:nvSpPr>
        <p:spPr bwMode="gray">
          <a:xfrm>
            <a:off x="-1" y="0"/>
            <a:ext cx="12192001"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sz="1600" dirty="0">
              <a:solidFill>
                <a:schemeClr val="bg1"/>
              </a:solidFill>
            </a:endParaRPr>
          </a:p>
        </p:txBody>
      </p:sp>
      <p:sp>
        <p:nvSpPr>
          <p:cNvPr id="15" name="Bildplatzhalter 14">
            <a:extLst>
              <a:ext uri="{FF2B5EF4-FFF2-40B4-BE49-F238E27FC236}">
                <a16:creationId xmlns:a16="http://schemas.microsoft.com/office/drawing/2014/main" id="{AB57F3AF-8A47-4E56-8112-6D0A5F1E0DA8}"/>
              </a:ext>
            </a:extLst>
          </p:cNvPr>
          <p:cNvSpPr>
            <a:spLocks noGrp="1"/>
          </p:cNvSpPr>
          <p:nvPr>
            <p:ph type="pic" sz="quarter" idx="11" hasCustomPrompt="1"/>
          </p:nvPr>
        </p:nvSpPr>
        <p:spPr bwMode="gray">
          <a:xfrm>
            <a:off x="5880100" y="0"/>
            <a:ext cx="6311900" cy="6858000"/>
          </a:xfrm>
          <a:custGeom>
            <a:avLst/>
            <a:gdLst>
              <a:gd name="connsiteX0" fmla="*/ 0 w 6311900"/>
              <a:gd name="connsiteY0" fmla="*/ 0 h 6858000"/>
              <a:gd name="connsiteX1" fmla="*/ 6311900 w 6311900"/>
              <a:gd name="connsiteY1" fmla="*/ 0 h 6858000"/>
              <a:gd name="connsiteX2" fmla="*/ 6311900 w 6311900"/>
              <a:gd name="connsiteY2" fmla="*/ 6858000 h 6858000"/>
              <a:gd name="connsiteX3" fmla="*/ 0 w 6311900"/>
              <a:gd name="connsiteY3" fmla="*/ 6858000 h 6858000"/>
              <a:gd name="connsiteX4" fmla="*/ 0 w 6311900"/>
              <a:gd name="connsiteY4" fmla="*/ 6857746 h 6858000"/>
              <a:gd name="connsiteX5" fmla="*/ 1668684 w 6311900"/>
              <a:gd name="connsiteY5" fmla="*/ 3429000 h 6858000"/>
              <a:gd name="connsiteX6" fmla="*/ 0 w 6311900"/>
              <a:gd name="connsiteY6" fmla="*/ 2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1900" h="6858000">
                <a:moveTo>
                  <a:pt x="0" y="0"/>
                </a:moveTo>
                <a:lnTo>
                  <a:pt x="6311900" y="0"/>
                </a:lnTo>
                <a:lnTo>
                  <a:pt x="6311900" y="6858000"/>
                </a:lnTo>
                <a:lnTo>
                  <a:pt x="0" y="6858000"/>
                </a:lnTo>
                <a:lnTo>
                  <a:pt x="0" y="6857746"/>
                </a:lnTo>
                <a:lnTo>
                  <a:pt x="1668684" y="3429000"/>
                </a:lnTo>
                <a:lnTo>
                  <a:pt x="0" y="253"/>
                </a:lnTo>
                <a:close/>
              </a:path>
            </a:pathLst>
          </a:custGeom>
          <a:solidFill>
            <a:schemeClr val="tx2"/>
          </a:solidFill>
        </p:spPr>
        <p:txBody>
          <a:bodyPr wrap="square">
            <a:noAutofit/>
          </a:bodyPr>
          <a:lstStyle>
            <a:lvl1pPr>
              <a:defRPr/>
            </a:lvl1pPr>
          </a:lstStyle>
          <a:p>
            <a:r>
              <a:rPr lang="en-US" dirty="0"/>
              <a:t> </a:t>
            </a:r>
          </a:p>
        </p:txBody>
      </p:sp>
      <p:sp>
        <p:nvSpPr>
          <p:cNvPr id="2" name="Titel 1"/>
          <p:cNvSpPr>
            <a:spLocks noGrp="1"/>
          </p:cNvSpPr>
          <p:nvPr>
            <p:ph type="ctrTitle" hasCustomPrompt="1"/>
          </p:nvPr>
        </p:nvSpPr>
        <p:spPr bwMode="gray">
          <a:xfrm>
            <a:off x="551872" y="2205410"/>
            <a:ext cx="5760044" cy="1656000"/>
          </a:xfrm>
        </p:spPr>
        <p:txBody>
          <a:bodyPr anchor="b"/>
          <a:lstStyle>
            <a:lvl1pPr algn="l">
              <a:lnSpc>
                <a:spcPct val="90000"/>
              </a:lnSpc>
              <a:spcBef>
                <a:spcPts val="0"/>
              </a:spcBef>
              <a:defRPr sz="3600" b="1" i="0">
                <a:solidFill>
                  <a:schemeClr val="accent1"/>
                </a:solidFill>
                <a:latin typeface="+mj-lt"/>
              </a:defRPr>
            </a:lvl1pPr>
          </a:lstStyle>
          <a:p>
            <a:r>
              <a:rPr lang="en-US" noProof="0"/>
              <a:t>Presentation title </a:t>
            </a:r>
            <a:br>
              <a:rPr lang="en-US" noProof="0"/>
            </a:br>
            <a:r>
              <a:rPr lang="en-US" noProof="0"/>
              <a:t>(in 1-2 lines)</a:t>
            </a:r>
          </a:p>
        </p:txBody>
      </p:sp>
      <p:sp>
        <p:nvSpPr>
          <p:cNvPr id="3" name="Untertitel 2"/>
          <p:cNvSpPr>
            <a:spLocks noGrp="1"/>
          </p:cNvSpPr>
          <p:nvPr>
            <p:ph type="subTitle" idx="1" hasCustomPrompt="1"/>
          </p:nvPr>
        </p:nvSpPr>
        <p:spPr bwMode="gray">
          <a:xfrm>
            <a:off x="551252" y="4005064"/>
            <a:ext cx="5760648" cy="720000"/>
          </a:xfrm>
        </p:spPr>
        <p:txBody>
          <a:bodyPr/>
          <a:lstStyle>
            <a:lvl1pPr marL="0" indent="0" algn="l">
              <a:lnSpc>
                <a:spcPct val="100000"/>
              </a:lnSpc>
              <a:spcBef>
                <a:spcPts val="0"/>
              </a:spcBef>
              <a:spcAft>
                <a:spcPts val="0"/>
              </a:spcAft>
              <a:buFont typeface="Arial" panose="020B0604020202020204" pitchFamily="34" charset="0"/>
              <a:buNone/>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defRPr sz="2000" b="0" i="0">
                <a:solidFill>
                  <a:schemeClr val="bg1"/>
                </a:solidFill>
                <a:latin typeface="+mn-lt"/>
              </a:defRPr>
            </a:lvl9pPr>
          </a:lstStyle>
          <a:p>
            <a:r>
              <a:rPr lang="en-US" noProof="0"/>
              <a:t>Department</a:t>
            </a:r>
            <a:br>
              <a:rPr lang="en-US" noProof="0"/>
            </a:br>
            <a:r>
              <a:rPr lang="en-US" noProof="0"/>
              <a:t>Name</a:t>
            </a:r>
          </a:p>
        </p:txBody>
      </p:sp>
      <p:sp>
        <p:nvSpPr>
          <p:cNvPr id="10" name="Textplatzhalter 9"/>
          <p:cNvSpPr>
            <a:spLocks noGrp="1"/>
          </p:cNvSpPr>
          <p:nvPr>
            <p:ph type="body" sz="quarter" idx="10" hasCustomPrompt="1"/>
          </p:nvPr>
        </p:nvSpPr>
        <p:spPr bwMode="gray">
          <a:xfrm>
            <a:off x="552001" y="4869160"/>
            <a:ext cx="5759916" cy="360040"/>
          </a:xfrm>
        </p:spPr>
        <p:txBody>
          <a:bodyPr anchor="b"/>
          <a:lstStyle>
            <a:lvl1pPr marL="0" indent="0" algn="l">
              <a:lnSpc>
                <a:spcPct val="100000"/>
              </a:lnSpc>
              <a:spcBef>
                <a:spcPts val="0"/>
              </a:spcBef>
              <a:spcAft>
                <a:spcPts val="0"/>
              </a:spcAft>
              <a:buFont typeface="Arial" panose="020B0604020202020204" pitchFamily="34" charset="0"/>
              <a:buNone/>
              <a:defRPr sz="1600" b="0">
                <a:solidFill>
                  <a:schemeClr val="tx1"/>
                </a:solidFill>
                <a:latin typeface="+mn-lt"/>
              </a:defRPr>
            </a:lvl1pPr>
            <a:lvl2pPr marL="0" indent="0" algn="l">
              <a:lnSpc>
                <a:spcPct val="10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00000"/>
              </a:lnSpc>
              <a:spcBef>
                <a:spcPts val="0"/>
              </a:spcBef>
              <a:spcAft>
                <a:spcPts val="0"/>
              </a:spcAft>
              <a:buNone/>
              <a:defRPr sz="1600" b="0">
                <a:solidFill>
                  <a:schemeClr val="bg1"/>
                </a:solidFill>
                <a:latin typeface="+mn-lt"/>
              </a:defRPr>
            </a:lvl3pPr>
            <a:lvl4pPr marL="0" indent="0" algn="l">
              <a:lnSpc>
                <a:spcPct val="100000"/>
              </a:lnSpc>
              <a:spcBef>
                <a:spcPts val="0"/>
              </a:spcBef>
              <a:spcAft>
                <a:spcPts val="0"/>
              </a:spcAft>
              <a:buNone/>
              <a:defRPr sz="1600" b="0">
                <a:solidFill>
                  <a:schemeClr val="bg1"/>
                </a:solidFill>
                <a:latin typeface="+mn-lt"/>
              </a:defRPr>
            </a:lvl4pPr>
            <a:lvl5pPr marL="0" indent="0" algn="l">
              <a:lnSpc>
                <a:spcPct val="100000"/>
              </a:lnSpc>
              <a:spcBef>
                <a:spcPts val="0"/>
              </a:spcBef>
              <a:spcAft>
                <a:spcPts val="0"/>
              </a:spcAft>
              <a:buNone/>
              <a:defRPr sz="1600" b="0">
                <a:solidFill>
                  <a:schemeClr val="bg1"/>
                </a:solidFill>
                <a:latin typeface="+mn-lt"/>
              </a:defRPr>
            </a:lvl5pPr>
            <a:lvl6pPr marL="0" indent="0" algn="l">
              <a:lnSpc>
                <a:spcPct val="100000"/>
              </a:lnSpc>
              <a:spcBef>
                <a:spcPts val="0"/>
              </a:spcBef>
              <a:spcAft>
                <a:spcPts val="0"/>
              </a:spcAft>
              <a:buNone/>
              <a:defRPr sz="1600" b="0">
                <a:solidFill>
                  <a:schemeClr val="bg1"/>
                </a:solidFill>
                <a:latin typeface="+mn-lt"/>
              </a:defRPr>
            </a:lvl6pPr>
            <a:lvl7pPr marL="0" indent="0" algn="l">
              <a:lnSpc>
                <a:spcPct val="100000"/>
              </a:lnSpc>
              <a:spcBef>
                <a:spcPts val="0"/>
              </a:spcBef>
              <a:spcAft>
                <a:spcPts val="0"/>
              </a:spcAft>
              <a:buNone/>
              <a:defRPr sz="1600" b="0">
                <a:solidFill>
                  <a:schemeClr val="bg1"/>
                </a:solidFill>
                <a:latin typeface="+mn-lt"/>
              </a:defRPr>
            </a:lvl7pPr>
            <a:lvl8pPr marL="0" indent="0" algn="l">
              <a:lnSpc>
                <a:spcPct val="100000"/>
              </a:lnSpc>
              <a:spcBef>
                <a:spcPts val="0"/>
              </a:spcBef>
              <a:spcAft>
                <a:spcPts val="0"/>
              </a:spcAft>
              <a:buNone/>
              <a:defRPr sz="1600" b="0">
                <a:solidFill>
                  <a:schemeClr val="bg1"/>
                </a:solidFill>
                <a:latin typeface="+mn-lt"/>
              </a:defRPr>
            </a:lvl8pPr>
            <a:lvl9pPr marL="0" indent="0" algn="l">
              <a:lnSpc>
                <a:spcPct val="100000"/>
              </a:lnSpc>
              <a:spcBef>
                <a:spcPts val="0"/>
              </a:spcBef>
              <a:spcAft>
                <a:spcPts val="0"/>
              </a:spcAft>
              <a:buNone/>
              <a:defRPr sz="1600" b="0">
                <a:solidFill>
                  <a:schemeClr val="bg1"/>
                </a:solidFill>
                <a:latin typeface="+mn-lt"/>
              </a:defRPr>
            </a:lvl9pPr>
          </a:lstStyle>
          <a:p>
            <a:pPr lvl="0"/>
            <a:r>
              <a:rPr lang="en-US" noProof="0"/>
              <a:t>Location, xx. Month 20xx</a:t>
            </a:r>
          </a:p>
        </p:txBody>
      </p:sp>
      <p:sp>
        <p:nvSpPr>
          <p:cNvPr id="4" name="Rechteck 3">
            <a:extLst>
              <a:ext uri="{FF2B5EF4-FFF2-40B4-BE49-F238E27FC236}">
                <a16:creationId xmlns:a16="http://schemas.microsoft.com/office/drawing/2014/main" id="{84ACD989-A11D-4AB5-95DD-F68E4B010992}"/>
              </a:ext>
            </a:extLst>
          </p:cNvPr>
          <p:cNvSpPr/>
          <p:nvPr userDrawn="1"/>
        </p:nvSpPr>
        <p:spPr bwMode="gray">
          <a:xfrm>
            <a:off x="551872" y="0"/>
            <a:ext cx="1511548" cy="1988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dirty="0" err="1">
              <a:solidFill>
                <a:schemeClr val="tx1"/>
              </a:solidFill>
            </a:endParaRPr>
          </a:p>
        </p:txBody>
      </p:sp>
      <p:pic>
        <p:nvPicPr>
          <p:cNvPr id="11" name="Grafik 10">
            <a:extLst>
              <a:ext uri="{FF2B5EF4-FFF2-40B4-BE49-F238E27FC236}">
                <a16:creationId xmlns:a16="http://schemas.microsoft.com/office/drawing/2014/main" id="{B65BD74F-D544-4E93-AD04-EDB30181BD0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880" y="128946"/>
            <a:ext cx="1512000" cy="1859894"/>
          </a:xfrm>
          <a:prstGeom prst="rect">
            <a:avLst/>
          </a:prstGeom>
        </p:spPr>
      </p:pic>
    </p:spTree>
    <p:extLst>
      <p:ext uri="{BB962C8B-B14F-4D97-AF65-F5344CB8AC3E}">
        <p14:creationId xmlns:p14="http://schemas.microsoft.com/office/powerpoint/2010/main" val="801462877"/>
      </p:ext>
    </p:extLst>
  </p:cSld>
  <p:clrMapOvr>
    <a:masterClrMapping/>
  </p:clrMapOvr>
  <p:extLst>
    <p:ext uri="{DCECCB84-F9BA-43D5-87BE-67443E8EF086}">
      <p15:sldGuideLst xmlns:p15="http://schemas.microsoft.com/office/powerpoint/2012/main">
        <p15:guide id="1" pos="347">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einspaltig">
    <p:spTree>
      <p:nvGrpSpPr>
        <p:cNvPr id="1" name=""/>
        <p:cNvGrpSpPr/>
        <p:nvPr/>
      </p:nvGrpSpPr>
      <p:grpSpPr>
        <a:xfrm>
          <a:off x="0" y="0"/>
          <a:ext cx="0" cy="0"/>
          <a:chOff x="0" y="0"/>
          <a:chExt cx="0" cy="0"/>
        </a:xfrm>
      </p:grpSpPr>
      <p:sp>
        <p:nvSpPr>
          <p:cNvPr id="3" name="Pfeil: Chevron 2">
            <a:extLst>
              <a:ext uri="{FF2B5EF4-FFF2-40B4-BE49-F238E27FC236}">
                <a16:creationId xmlns:a16="http://schemas.microsoft.com/office/drawing/2014/main" id="{1CB1665C-FC31-4FE9-BD0B-EE368D0ECF53}"/>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a:lstStyle>
            <a:lvl1pPr marL="540000" indent="-540000" defTabSz="539750">
              <a:spcBef>
                <a:spcPts val="2000"/>
              </a:spcBef>
              <a:spcAft>
                <a:spcPts val="400"/>
              </a:spcAft>
              <a:buFont typeface="+mj-lt"/>
              <a:buNone/>
              <a:tabLst>
                <a:tab pos="6275388" algn="l"/>
                <a:tab pos="8432800" algn="r"/>
              </a:tabLst>
              <a:defRPr sz="2000" b="0">
                <a:solidFill>
                  <a:schemeClr val="tx1"/>
                </a:solidFill>
                <a:latin typeface="+mj-lt"/>
              </a:defRPr>
            </a:lvl1pPr>
            <a:lvl2pPr marL="533400" indent="0" defTabSz="539750">
              <a:spcBef>
                <a:spcPts val="0"/>
              </a:spcBef>
              <a:spcAft>
                <a:spcPts val="0"/>
              </a:spcAft>
              <a:buFont typeface="+mj-lt"/>
              <a:buNone/>
              <a:tabLst>
                <a:tab pos="6103938" algn="l"/>
              </a:tabLst>
              <a:defRPr sz="1400">
                <a:solidFill>
                  <a:schemeClr val="tx1"/>
                </a:solidFill>
              </a:defRPr>
            </a:lvl2pPr>
            <a:lvl3pPr marL="533400" indent="0" defTabSz="539750">
              <a:spcBef>
                <a:spcPts val="0"/>
              </a:spcBef>
              <a:spcAft>
                <a:spcPts val="0"/>
              </a:spcAft>
              <a:buFont typeface="+mj-lt"/>
              <a:buNone/>
              <a:tabLst>
                <a:tab pos="6103938" algn="l"/>
              </a:tabLst>
              <a:defRPr sz="1400">
                <a:solidFill>
                  <a:schemeClr val="tx1"/>
                </a:solidFill>
              </a:defRPr>
            </a:lvl3pPr>
            <a:lvl4pPr marL="533400" indent="0" defTabSz="539750">
              <a:spcBef>
                <a:spcPts val="0"/>
              </a:spcBef>
              <a:spcAft>
                <a:spcPts val="0"/>
              </a:spcAft>
              <a:buFont typeface="+mj-lt"/>
              <a:buNone/>
              <a:tabLst>
                <a:tab pos="6103938" algn="l"/>
              </a:tabLst>
              <a:defRPr sz="1400">
                <a:solidFill>
                  <a:schemeClr val="tx1"/>
                </a:solidFill>
              </a:defRPr>
            </a:lvl4pPr>
            <a:lvl5pPr marL="533400" indent="0" defTabSz="539750">
              <a:spcBef>
                <a:spcPts val="0"/>
              </a:spcBef>
              <a:spcAft>
                <a:spcPts val="0"/>
              </a:spcAft>
              <a:buFont typeface="+mj-lt"/>
              <a:buNone/>
              <a:tabLst>
                <a:tab pos="6103938" algn="l"/>
              </a:tabLst>
              <a:defRPr sz="1400">
                <a:solidFill>
                  <a:schemeClr val="tx1"/>
                </a:solidFill>
              </a:defRPr>
            </a:lvl5pPr>
            <a:lvl6pPr marL="533400" indent="0" defTabSz="539750">
              <a:spcBef>
                <a:spcPts val="0"/>
              </a:spcBef>
              <a:spcAft>
                <a:spcPts val="0"/>
              </a:spcAft>
              <a:buFont typeface="+mj-lt"/>
              <a:buNone/>
              <a:tabLst>
                <a:tab pos="6103938" algn="l"/>
              </a:tabLst>
              <a:defRPr sz="1400">
                <a:solidFill>
                  <a:schemeClr val="tx1"/>
                </a:solidFill>
              </a:defRPr>
            </a:lvl6pPr>
            <a:lvl7pPr marL="533400" indent="0" defTabSz="539750">
              <a:spcBef>
                <a:spcPts val="0"/>
              </a:spcBef>
              <a:spcAft>
                <a:spcPts val="0"/>
              </a:spcAft>
              <a:buFont typeface="+mj-lt"/>
              <a:buNone/>
              <a:tabLst>
                <a:tab pos="6103938" algn="l"/>
              </a:tabLst>
              <a:defRPr sz="1400">
                <a:solidFill>
                  <a:schemeClr val="tx1"/>
                </a:solidFill>
              </a:defRPr>
            </a:lvl7pPr>
            <a:lvl8pPr marL="533400" indent="0" defTabSz="539750">
              <a:spcBef>
                <a:spcPts val="0"/>
              </a:spcBef>
              <a:spcAft>
                <a:spcPts val="0"/>
              </a:spcAft>
              <a:buFont typeface="+mj-lt"/>
              <a:buNone/>
              <a:tabLst>
                <a:tab pos="6103938" algn="l"/>
              </a:tabLst>
              <a:defRPr sz="1400">
                <a:solidFill>
                  <a:schemeClr val="tx1"/>
                </a:solidFill>
              </a:defRPr>
            </a:lvl8pPr>
            <a:lvl9pPr marL="533400" indent="0" defTabSz="539750">
              <a:spcBef>
                <a:spcPts val="0"/>
              </a:spcBef>
              <a:spcAft>
                <a:spcPts val="0"/>
              </a:spcAft>
              <a:buFont typeface="+mj-lt"/>
              <a:buNone/>
              <a:tabLst>
                <a:tab pos="6103938" algn="l"/>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bg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bg1"/>
                </a:solidFill>
                <a:latin typeface="+mn-lt"/>
              </a:defRPr>
            </a:lvl2pPr>
            <a:lvl3pPr marL="0" indent="0">
              <a:lnSpc>
                <a:spcPct val="100000"/>
              </a:lnSpc>
              <a:spcBef>
                <a:spcPts val="0"/>
              </a:spcBef>
              <a:spcAft>
                <a:spcPts val="0"/>
              </a:spcAft>
              <a:buNone/>
              <a:defRPr sz="900" b="0">
                <a:solidFill>
                  <a:schemeClr val="bg1"/>
                </a:solidFill>
                <a:latin typeface="+mn-lt"/>
              </a:defRPr>
            </a:lvl3pPr>
            <a:lvl4pPr marL="0" indent="0">
              <a:lnSpc>
                <a:spcPct val="100000"/>
              </a:lnSpc>
              <a:spcBef>
                <a:spcPts val="0"/>
              </a:spcBef>
              <a:spcAft>
                <a:spcPts val="0"/>
              </a:spcAft>
              <a:buNone/>
              <a:defRPr sz="900" b="0">
                <a:solidFill>
                  <a:schemeClr val="bg1"/>
                </a:solidFill>
                <a:latin typeface="+mn-lt"/>
              </a:defRPr>
            </a:lvl4pPr>
            <a:lvl5pPr marL="0" indent="0">
              <a:lnSpc>
                <a:spcPct val="100000"/>
              </a:lnSpc>
              <a:spcBef>
                <a:spcPts val="0"/>
              </a:spcBef>
              <a:spcAft>
                <a:spcPts val="0"/>
              </a:spcAft>
              <a:buNone/>
              <a:defRPr sz="900" b="0">
                <a:solidFill>
                  <a:schemeClr val="bg1"/>
                </a:solidFill>
                <a:latin typeface="+mn-lt"/>
              </a:defRPr>
            </a:lvl5pPr>
            <a:lvl6pPr marL="0" indent="0">
              <a:lnSpc>
                <a:spcPct val="100000"/>
              </a:lnSpc>
              <a:spcBef>
                <a:spcPts val="0"/>
              </a:spcBef>
              <a:spcAft>
                <a:spcPts val="0"/>
              </a:spcAft>
              <a:buNone/>
              <a:defRPr sz="900" b="0">
                <a:solidFill>
                  <a:schemeClr val="bg1"/>
                </a:solidFill>
                <a:latin typeface="+mn-lt"/>
              </a:defRPr>
            </a:lvl6pPr>
            <a:lvl7pPr marL="0" indent="0">
              <a:lnSpc>
                <a:spcPct val="100000"/>
              </a:lnSpc>
              <a:spcBef>
                <a:spcPts val="0"/>
              </a:spcBef>
              <a:spcAft>
                <a:spcPts val="0"/>
              </a:spcAft>
              <a:buNone/>
              <a:defRPr sz="900" b="0">
                <a:solidFill>
                  <a:schemeClr val="bg1"/>
                </a:solidFill>
                <a:latin typeface="+mn-lt"/>
              </a:defRPr>
            </a:lvl7pPr>
            <a:lvl8pPr marL="0" indent="0">
              <a:lnSpc>
                <a:spcPct val="100000"/>
              </a:lnSpc>
              <a:spcBef>
                <a:spcPts val="0"/>
              </a:spcBef>
              <a:spcAft>
                <a:spcPts val="0"/>
              </a:spcAft>
              <a:buNone/>
              <a:defRPr sz="900" b="0">
                <a:solidFill>
                  <a:schemeClr val="bg1"/>
                </a:solidFill>
                <a:latin typeface="+mn-lt"/>
              </a:defRPr>
            </a:lvl8pPr>
            <a:lvl9pPr marL="0" indent="0">
              <a:lnSpc>
                <a:spcPct val="100000"/>
              </a:lnSpc>
              <a:spcBef>
                <a:spcPts val="0"/>
              </a:spcBef>
              <a:spcAft>
                <a:spcPts val="0"/>
              </a:spcAft>
              <a:buNone/>
              <a:defRPr sz="900" b="0">
                <a:solidFill>
                  <a:schemeClr val="bg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756" y="1052736"/>
            <a:ext cx="11067257"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dirty="0"/>
              <a:t>Edit master title format </a:t>
            </a:r>
            <a:endParaRPr lang="en-US" noProof="0" dirty="0"/>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bg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2" name="Datumsplatzhalter 1">
            <a:extLst>
              <a:ext uri="{FF2B5EF4-FFF2-40B4-BE49-F238E27FC236}">
                <a16:creationId xmlns:a16="http://schemas.microsoft.com/office/drawing/2014/main" id="{4A744EEF-F463-44F8-A816-A37D2031DB72}"/>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9EC818A3-6682-47FA-8409-19B74F8FD26B}"/>
              </a:ext>
            </a:extLst>
          </p:cNvPr>
          <p:cNvSpPr>
            <a:spLocks noGrp="1"/>
          </p:cNvSpPr>
          <p:nvPr>
            <p:ph type="ftr" sz="quarter" idx="16"/>
          </p:nvPr>
        </p:nvSpPr>
        <p:spPr/>
        <p:txBody>
          <a:bodyPr/>
          <a:lstStyle/>
          <a:p>
            <a:r>
              <a:rPr lang="de-DE"/>
              <a:t>SITCONstruct</a:t>
            </a:r>
            <a:endParaRPr lang="de-DE" dirty="0"/>
          </a:p>
        </p:txBody>
      </p:sp>
      <p:sp>
        <p:nvSpPr>
          <p:cNvPr id="6" name="Foliennummernplatzhalter 5">
            <a:extLst>
              <a:ext uri="{FF2B5EF4-FFF2-40B4-BE49-F238E27FC236}">
                <a16:creationId xmlns:a16="http://schemas.microsoft.com/office/drawing/2014/main" id="{F908EF9F-4BFD-4F0D-9417-83DF0A0F08CB}"/>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189155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weispaltig">
    <p:spTree>
      <p:nvGrpSpPr>
        <p:cNvPr id="1" name=""/>
        <p:cNvGrpSpPr/>
        <p:nvPr/>
      </p:nvGrpSpPr>
      <p:grpSpPr>
        <a:xfrm>
          <a:off x="0" y="0"/>
          <a:ext cx="0" cy="0"/>
          <a:chOff x="0" y="0"/>
          <a:chExt cx="0" cy="0"/>
        </a:xfrm>
      </p:grpSpPr>
      <p:sp>
        <p:nvSpPr>
          <p:cNvPr id="13" name="Inhaltsplatzhalter 2">
            <a:extLst>
              <a:ext uri="{FF2B5EF4-FFF2-40B4-BE49-F238E27FC236}">
                <a16:creationId xmlns:a16="http://schemas.microsoft.com/office/drawing/2014/main" id="{22D10AAE-E753-4D86-8315-2C9BB6BF66E2}"/>
              </a:ext>
            </a:extLst>
          </p:cNvPr>
          <p:cNvSpPr>
            <a:spLocks noGrp="1"/>
          </p:cNvSpPr>
          <p:nvPr>
            <p:ph sz="half" idx="1" hasCustomPrompt="1"/>
          </p:nvPr>
        </p:nvSpPr>
        <p:spPr bwMode="gray">
          <a:xfrm>
            <a:off x="3359150" y="2348880"/>
            <a:ext cx="8424863" cy="3672507"/>
          </a:xfrm>
        </p:spPr>
        <p:txBody>
          <a:bodyPr numCol="2" spcCol="108000"/>
          <a:lstStyle>
            <a:lvl1pPr marL="540000" indent="-540000" defTabSz="539750">
              <a:spcBef>
                <a:spcPts val="2000"/>
              </a:spcBef>
              <a:spcAft>
                <a:spcPts val="400"/>
              </a:spcAft>
              <a:buFont typeface="+mj-lt"/>
              <a:buNone/>
              <a:tabLst/>
              <a:defRPr sz="2000" b="0">
                <a:solidFill>
                  <a:schemeClr val="tx1"/>
                </a:solidFill>
                <a:latin typeface="+mj-lt"/>
              </a:defRPr>
            </a:lvl1pPr>
            <a:lvl2pPr marL="533400" indent="3175" defTabSz="533400">
              <a:spcBef>
                <a:spcPts val="0"/>
              </a:spcBef>
              <a:spcAft>
                <a:spcPts val="0"/>
              </a:spcAft>
              <a:buFont typeface="+mj-lt"/>
              <a:buNone/>
              <a:tabLst/>
              <a:defRPr sz="1400">
                <a:solidFill>
                  <a:schemeClr val="tx1"/>
                </a:solidFill>
              </a:defRPr>
            </a:lvl2pPr>
            <a:lvl3pPr marL="533400" indent="3175" defTabSz="533400">
              <a:spcBef>
                <a:spcPts val="0"/>
              </a:spcBef>
              <a:spcAft>
                <a:spcPts val="0"/>
              </a:spcAft>
              <a:buFont typeface="+mj-lt"/>
              <a:buNone/>
              <a:tabLst/>
              <a:defRPr sz="1400">
                <a:solidFill>
                  <a:schemeClr val="tx1"/>
                </a:solidFill>
              </a:defRPr>
            </a:lvl3pPr>
            <a:lvl4pPr marL="533400" indent="3175" defTabSz="533400">
              <a:spcBef>
                <a:spcPts val="0"/>
              </a:spcBef>
              <a:spcAft>
                <a:spcPts val="0"/>
              </a:spcAft>
              <a:buFont typeface="+mj-lt"/>
              <a:buNone/>
              <a:tabLst/>
              <a:defRPr sz="1400">
                <a:solidFill>
                  <a:schemeClr val="tx1"/>
                </a:solidFill>
              </a:defRPr>
            </a:lvl4pPr>
            <a:lvl5pPr marL="533400" indent="3175" defTabSz="533400">
              <a:spcBef>
                <a:spcPts val="0"/>
              </a:spcBef>
              <a:spcAft>
                <a:spcPts val="0"/>
              </a:spcAft>
              <a:buFont typeface="+mj-lt"/>
              <a:buNone/>
              <a:tabLst/>
              <a:defRPr sz="1400">
                <a:solidFill>
                  <a:schemeClr val="tx1"/>
                </a:solidFill>
              </a:defRPr>
            </a:lvl5pPr>
            <a:lvl6pPr marL="533400" indent="3175" defTabSz="533400">
              <a:spcBef>
                <a:spcPts val="0"/>
              </a:spcBef>
              <a:spcAft>
                <a:spcPts val="0"/>
              </a:spcAft>
              <a:buFont typeface="+mj-lt"/>
              <a:buNone/>
              <a:tabLst/>
              <a:defRPr sz="1400">
                <a:solidFill>
                  <a:schemeClr val="tx1"/>
                </a:solidFill>
              </a:defRPr>
            </a:lvl6pPr>
            <a:lvl7pPr marL="533400" indent="3175" defTabSz="533400">
              <a:spcBef>
                <a:spcPts val="0"/>
              </a:spcBef>
              <a:spcAft>
                <a:spcPts val="0"/>
              </a:spcAft>
              <a:buFont typeface="+mj-lt"/>
              <a:buNone/>
              <a:tabLst/>
              <a:defRPr sz="1400">
                <a:solidFill>
                  <a:schemeClr val="tx1"/>
                </a:solidFill>
              </a:defRPr>
            </a:lvl7pPr>
            <a:lvl8pPr marL="533400" indent="3175" defTabSz="533400">
              <a:spcBef>
                <a:spcPts val="0"/>
              </a:spcBef>
              <a:spcAft>
                <a:spcPts val="0"/>
              </a:spcAft>
              <a:buFont typeface="+mj-lt"/>
              <a:buNone/>
              <a:tabLst/>
              <a:defRPr sz="1400">
                <a:solidFill>
                  <a:schemeClr val="tx1"/>
                </a:solidFill>
              </a:defRPr>
            </a:lvl8pPr>
            <a:lvl9pPr marL="533400" indent="3175" defTabSz="533400">
              <a:spcBef>
                <a:spcPts val="0"/>
              </a:spcBef>
              <a:spcAft>
                <a:spcPts val="0"/>
              </a:spcAft>
              <a:buFont typeface="+mj-lt"/>
              <a:buNone/>
              <a:tabLst/>
              <a:defRPr sz="1400">
                <a:solidFill>
                  <a:schemeClr val="tx1"/>
                </a:solidFill>
              </a:defRPr>
            </a:lvl9pPr>
          </a:lstStyle>
          <a:p>
            <a:pPr lvl="0"/>
            <a:r>
              <a:rPr lang="en-US" dirty="0"/>
              <a:t>Click to edit text. Use the "Increase / decrease list level" buttons on the Start tab to switch between the text levels that have been set up. </a:t>
            </a:r>
          </a:p>
          <a:p>
            <a:pPr lvl="1"/>
            <a:r>
              <a:rPr lang="en-US" dirty="0"/>
              <a:t>Second level</a:t>
            </a:r>
          </a:p>
          <a:p>
            <a:pPr lvl="1"/>
            <a:r>
              <a:rPr lang="en-US" dirty="0"/>
              <a:t>Third level</a:t>
            </a:r>
          </a:p>
          <a:p>
            <a:pPr lvl="1"/>
            <a:r>
              <a:rPr lang="en-US" dirty="0"/>
              <a:t>Fourth level</a:t>
            </a:r>
          </a:p>
          <a:p>
            <a:pPr lvl="1"/>
            <a:r>
              <a:rPr lang="en-US" dirty="0"/>
              <a:t>Fifth level</a:t>
            </a:r>
          </a:p>
          <a:p>
            <a:pPr lvl="1"/>
            <a:r>
              <a:rPr lang="en-US" dirty="0"/>
              <a:t>Sixth level</a:t>
            </a:r>
          </a:p>
          <a:p>
            <a:pPr lvl="1"/>
            <a:r>
              <a:rPr lang="en-US" dirty="0"/>
              <a:t>Seventh level</a:t>
            </a:r>
          </a:p>
          <a:p>
            <a:pPr lvl="1"/>
            <a:r>
              <a:rPr lang="en-US" dirty="0"/>
              <a:t>Ninth level</a:t>
            </a:r>
          </a:p>
          <a:p>
            <a:pPr lvl="1"/>
            <a:r>
              <a:rPr lang="en-US" dirty="0"/>
              <a:t>Tenth level</a:t>
            </a:r>
          </a:p>
        </p:txBody>
      </p:sp>
      <p:sp>
        <p:nvSpPr>
          <p:cNvPr id="10" name="Textplatzhalter 7"/>
          <p:cNvSpPr>
            <a:spLocks noGrp="1"/>
          </p:cNvSpPr>
          <p:nvPr>
            <p:ph type="body" sz="quarter" idx="13" hasCustomPrompt="1"/>
          </p:nvPr>
        </p:nvSpPr>
        <p:spPr bwMode="gray">
          <a:xfrm>
            <a:off x="407368" y="6165328"/>
            <a:ext cx="11376000" cy="216000"/>
          </a:xfrm>
          <a:ln>
            <a:solidFill>
              <a:schemeClr val="tx1">
                <a:alpha val="0"/>
              </a:schemeClr>
            </a:solidFill>
          </a:ln>
        </p:spPr>
        <p:txBody>
          <a:bodyPr anchor="b"/>
          <a:lstStyle>
            <a:lvl1pPr marL="0" indent="0">
              <a:lnSpc>
                <a:spcPct val="100000"/>
              </a:lnSpc>
              <a:spcBef>
                <a:spcPts val="0"/>
              </a:spcBef>
              <a:spcAft>
                <a:spcPts val="0"/>
              </a:spcAft>
              <a:buFont typeface="Arial" panose="020B0604020202020204" pitchFamily="34" charset="0"/>
              <a:buNone/>
              <a:defRPr sz="900" b="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900" b="0">
                <a:solidFill>
                  <a:schemeClr val="tx1"/>
                </a:solidFill>
                <a:latin typeface="+mn-lt"/>
              </a:defRPr>
            </a:lvl2pPr>
            <a:lvl3pPr marL="0" indent="0">
              <a:lnSpc>
                <a:spcPct val="100000"/>
              </a:lnSpc>
              <a:spcBef>
                <a:spcPts val="0"/>
              </a:spcBef>
              <a:spcAft>
                <a:spcPts val="0"/>
              </a:spcAft>
              <a:buNone/>
              <a:defRPr sz="900" b="0">
                <a:solidFill>
                  <a:schemeClr val="tx1"/>
                </a:solidFill>
                <a:latin typeface="+mn-lt"/>
              </a:defRPr>
            </a:lvl3pPr>
            <a:lvl4pPr marL="0" indent="0">
              <a:lnSpc>
                <a:spcPct val="100000"/>
              </a:lnSpc>
              <a:spcBef>
                <a:spcPts val="0"/>
              </a:spcBef>
              <a:spcAft>
                <a:spcPts val="0"/>
              </a:spcAft>
              <a:buNone/>
              <a:defRPr sz="900" b="0">
                <a:solidFill>
                  <a:schemeClr val="tx1"/>
                </a:solidFill>
                <a:latin typeface="+mn-lt"/>
              </a:defRPr>
            </a:lvl4pPr>
            <a:lvl5pPr marL="0" indent="0">
              <a:lnSpc>
                <a:spcPct val="100000"/>
              </a:lnSpc>
              <a:spcBef>
                <a:spcPts val="0"/>
              </a:spcBef>
              <a:spcAft>
                <a:spcPts val="0"/>
              </a:spcAft>
              <a:buNone/>
              <a:defRPr sz="900" b="0">
                <a:solidFill>
                  <a:schemeClr val="tx1"/>
                </a:solidFill>
                <a:latin typeface="+mn-lt"/>
              </a:defRPr>
            </a:lvl5pPr>
            <a:lvl6pPr marL="0" indent="0">
              <a:lnSpc>
                <a:spcPct val="100000"/>
              </a:lnSpc>
              <a:spcBef>
                <a:spcPts val="0"/>
              </a:spcBef>
              <a:spcAft>
                <a:spcPts val="0"/>
              </a:spcAft>
              <a:buNone/>
              <a:defRPr sz="900" b="0">
                <a:solidFill>
                  <a:schemeClr val="tx1"/>
                </a:solidFill>
                <a:latin typeface="+mn-lt"/>
              </a:defRPr>
            </a:lvl6pPr>
            <a:lvl7pPr marL="0" indent="0">
              <a:lnSpc>
                <a:spcPct val="100000"/>
              </a:lnSpc>
              <a:spcBef>
                <a:spcPts val="0"/>
              </a:spcBef>
              <a:spcAft>
                <a:spcPts val="0"/>
              </a:spcAft>
              <a:buNone/>
              <a:defRPr sz="900" b="0">
                <a:solidFill>
                  <a:schemeClr val="tx1"/>
                </a:solidFill>
                <a:latin typeface="+mn-lt"/>
              </a:defRPr>
            </a:lvl7pPr>
            <a:lvl8pPr marL="0" indent="0">
              <a:lnSpc>
                <a:spcPct val="100000"/>
              </a:lnSpc>
              <a:spcBef>
                <a:spcPts val="0"/>
              </a:spcBef>
              <a:spcAft>
                <a:spcPts val="0"/>
              </a:spcAft>
              <a:buNone/>
              <a:defRPr sz="900" b="0">
                <a:solidFill>
                  <a:schemeClr val="tx1"/>
                </a:solidFill>
                <a:latin typeface="+mn-lt"/>
              </a:defRPr>
            </a:lvl8pPr>
            <a:lvl9pPr marL="0" indent="0">
              <a:lnSpc>
                <a:spcPct val="100000"/>
              </a:lnSpc>
              <a:spcBef>
                <a:spcPts val="0"/>
              </a:spcBef>
              <a:spcAft>
                <a:spcPts val="0"/>
              </a:spcAft>
              <a:buNone/>
              <a:defRPr sz="900" b="0">
                <a:solidFill>
                  <a:schemeClr val="tx1"/>
                </a:solidFill>
                <a:latin typeface="+mn-lt"/>
              </a:defRPr>
            </a:lvl9pPr>
          </a:lstStyle>
          <a:p>
            <a:pPr lvl="0"/>
            <a:r>
              <a:rPr lang="de-DE" dirty="0"/>
              <a:t> </a:t>
            </a:r>
          </a:p>
        </p:txBody>
      </p:sp>
      <p:sp>
        <p:nvSpPr>
          <p:cNvPr id="12" name="Titelplatzhalter 1">
            <a:extLst>
              <a:ext uri="{FF2B5EF4-FFF2-40B4-BE49-F238E27FC236}">
                <a16:creationId xmlns:a16="http://schemas.microsoft.com/office/drawing/2014/main" id="{3EBDBE0F-F52C-4A65-BFDE-28D54BBC0171}"/>
              </a:ext>
            </a:extLst>
          </p:cNvPr>
          <p:cNvSpPr>
            <a:spLocks noGrp="1"/>
          </p:cNvSpPr>
          <p:nvPr>
            <p:ph type="title" hasCustomPrompt="1"/>
          </p:nvPr>
        </p:nvSpPr>
        <p:spPr bwMode="gray">
          <a:xfrm>
            <a:off x="716400" y="1052736"/>
            <a:ext cx="11067613" cy="648072"/>
          </a:xfrm>
          <a:prstGeom prst="rect">
            <a:avLst/>
          </a:prstGeom>
        </p:spPr>
        <p:txBody>
          <a:bodyPr vert="horz" lIns="0" tIns="54000" rIns="0" bIns="0" rtlCol="0" anchor="ctr" anchorCtr="0">
            <a:noAutofit/>
          </a:bodyPr>
          <a:lstStyle>
            <a:lvl1pPr>
              <a:defRPr sz="3600">
                <a:solidFill>
                  <a:schemeClr val="accent1"/>
                </a:solidFill>
              </a:defRPr>
            </a:lvl1pPr>
          </a:lstStyle>
          <a:p>
            <a:r>
              <a:rPr lang="en-US" noProof="0" dirty="0"/>
              <a:t>Edit master title format </a:t>
            </a:r>
          </a:p>
        </p:txBody>
      </p:sp>
      <p:sp>
        <p:nvSpPr>
          <p:cNvPr id="14" name="Textplatzhalter 9">
            <a:extLst>
              <a:ext uri="{FF2B5EF4-FFF2-40B4-BE49-F238E27FC236}">
                <a16:creationId xmlns:a16="http://schemas.microsoft.com/office/drawing/2014/main" id="{ED9C4342-429C-4718-91C2-3FD1BD4A9A04}"/>
              </a:ext>
            </a:extLst>
          </p:cNvPr>
          <p:cNvSpPr>
            <a:spLocks noGrp="1"/>
          </p:cNvSpPr>
          <p:nvPr>
            <p:ph type="body" sz="quarter" idx="14" hasCustomPrompt="1"/>
          </p:nvPr>
        </p:nvSpPr>
        <p:spPr bwMode="gray">
          <a:xfrm>
            <a:off x="408632" y="404696"/>
            <a:ext cx="11376000" cy="288000"/>
          </a:xfrm>
          <a:ln>
            <a:solidFill>
              <a:schemeClr val="tx1">
                <a:alpha val="0"/>
              </a:schemeClr>
            </a:solidFill>
          </a:ln>
        </p:spPr>
        <p:txBody>
          <a:bodyPr tIns="0" bIns="0" anchor="b" anchorCtr="0"/>
          <a:lstStyle>
            <a:lvl1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1pPr>
            <a:lvl2pPr marL="0" indent="0">
              <a:lnSpc>
                <a:spcPct val="100000"/>
              </a:lnSpc>
              <a:spcBef>
                <a:spcPts val="0"/>
              </a:spcBef>
              <a:spcAft>
                <a:spcPts val="0"/>
              </a:spcAft>
              <a:buFont typeface="Arial" panose="020B0604020202020204" pitchFamily="34" charset="0"/>
              <a:buNone/>
              <a:defRPr sz="1800" b="0" i="0">
                <a:solidFill>
                  <a:schemeClr val="tx1"/>
                </a:solidFill>
                <a:latin typeface="+mn-lt"/>
              </a:defRPr>
            </a:lvl2pPr>
            <a:lvl3pPr marL="0" indent="0">
              <a:lnSpc>
                <a:spcPct val="100000"/>
              </a:lnSpc>
              <a:spcBef>
                <a:spcPts val="0"/>
              </a:spcBef>
              <a:spcAft>
                <a:spcPts val="0"/>
              </a:spcAft>
              <a:buNone/>
              <a:defRPr sz="1800" b="0" i="0">
                <a:solidFill>
                  <a:schemeClr val="tx1"/>
                </a:solidFill>
                <a:latin typeface="+mn-lt"/>
              </a:defRPr>
            </a:lvl3pPr>
            <a:lvl4pPr marL="0" indent="0">
              <a:lnSpc>
                <a:spcPct val="100000"/>
              </a:lnSpc>
              <a:spcBef>
                <a:spcPts val="0"/>
              </a:spcBef>
              <a:spcAft>
                <a:spcPts val="0"/>
              </a:spcAft>
              <a:buNone/>
              <a:defRPr sz="1800" b="0" i="0">
                <a:solidFill>
                  <a:schemeClr val="tx1"/>
                </a:solidFill>
                <a:latin typeface="+mn-lt"/>
              </a:defRPr>
            </a:lvl4pPr>
            <a:lvl5pPr marL="0" indent="0">
              <a:lnSpc>
                <a:spcPct val="100000"/>
              </a:lnSpc>
              <a:spcBef>
                <a:spcPts val="0"/>
              </a:spcBef>
              <a:spcAft>
                <a:spcPts val="0"/>
              </a:spcAft>
              <a:buNone/>
              <a:defRPr sz="1800" b="0" i="0">
                <a:solidFill>
                  <a:schemeClr val="tx1"/>
                </a:solidFill>
                <a:latin typeface="+mn-lt"/>
              </a:defRPr>
            </a:lvl5pPr>
            <a:lvl6pPr marL="0" indent="0">
              <a:lnSpc>
                <a:spcPct val="100000"/>
              </a:lnSpc>
              <a:spcBef>
                <a:spcPts val="0"/>
              </a:spcBef>
              <a:spcAft>
                <a:spcPts val="0"/>
              </a:spcAft>
              <a:buNone/>
              <a:defRPr sz="1800" b="0" i="0">
                <a:solidFill>
                  <a:schemeClr val="tx1"/>
                </a:solidFill>
                <a:latin typeface="+mn-lt"/>
              </a:defRPr>
            </a:lvl6pPr>
            <a:lvl7pPr marL="0" indent="0">
              <a:lnSpc>
                <a:spcPct val="100000"/>
              </a:lnSpc>
              <a:spcBef>
                <a:spcPts val="0"/>
              </a:spcBef>
              <a:spcAft>
                <a:spcPts val="0"/>
              </a:spcAft>
              <a:buNone/>
              <a:defRPr sz="1800" b="0" i="0">
                <a:solidFill>
                  <a:schemeClr val="tx1"/>
                </a:solidFill>
                <a:latin typeface="+mn-lt"/>
              </a:defRPr>
            </a:lvl7pPr>
            <a:lvl8pPr marL="0" indent="0">
              <a:lnSpc>
                <a:spcPct val="100000"/>
              </a:lnSpc>
              <a:spcBef>
                <a:spcPts val="0"/>
              </a:spcBef>
              <a:spcAft>
                <a:spcPts val="0"/>
              </a:spcAft>
              <a:buNone/>
              <a:defRPr sz="1800" b="0" i="0">
                <a:solidFill>
                  <a:schemeClr val="tx1"/>
                </a:solidFill>
                <a:latin typeface="+mn-lt"/>
              </a:defRPr>
            </a:lvl8pPr>
            <a:lvl9pPr marL="0" indent="0">
              <a:lnSpc>
                <a:spcPct val="100000"/>
              </a:lnSpc>
              <a:spcBef>
                <a:spcPts val="0"/>
              </a:spcBef>
              <a:spcAft>
                <a:spcPts val="0"/>
              </a:spcAft>
              <a:buNone/>
              <a:defRPr sz="1800" b="0" i="0">
                <a:solidFill>
                  <a:schemeClr val="tx1"/>
                </a:solidFill>
                <a:latin typeface="+mn-lt"/>
              </a:defRPr>
            </a:lvl9pPr>
          </a:lstStyle>
          <a:p>
            <a:pPr lvl="0"/>
            <a:r>
              <a:rPr lang="de-DE" dirty="0"/>
              <a:t> </a:t>
            </a:r>
          </a:p>
        </p:txBody>
      </p:sp>
      <p:sp>
        <p:nvSpPr>
          <p:cNvPr id="11" name="Pfeil: Chevron 10">
            <a:extLst>
              <a:ext uri="{FF2B5EF4-FFF2-40B4-BE49-F238E27FC236}">
                <a16:creationId xmlns:a16="http://schemas.microsoft.com/office/drawing/2014/main" id="{5C24773F-BDC0-46FA-982D-8A30742BC53A}"/>
              </a:ext>
            </a:extLst>
          </p:cNvPr>
          <p:cNvSpPr>
            <a:spLocks noChangeAspect="1"/>
          </p:cNvSpPr>
          <p:nvPr userDrawn="1"/>
        </p:nvSpPr>
        <p:spPr bwMode="gray">
          <a:xfrm>
            <a:off x="407368" y="1233338"/>
            <a:ext cx="129556" cy="324000"/>
          </a:xfrm>
          <a:prstGeom prst="chevron">
            <a:avLst>
              <a:gd name="adj" fmla="val 59939"/>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0" dirty="0">
              <a:solidFill>
                <a:schemeClr val="bg1"/>
              </a:solidFill>
            </a:endParaRPr>
          </a:p>
        </p:txBody>
      </p:sp>
      <p:sp>
        <p:nvSpPr>
          <p:cNvPr id="3" name="Datumsplatzhalter 2">
            <a:extLst>
              <a:ext uri="{FF2B5EF4-FFF2-40B4-BE49-F238E27FC236}">
                <a16:creationId xmlns:a16="http://schemas.microsoft.com/office/drawing/2014/main" id="{DC93E4C1-4F28-4028-BF34-1D4A318D4D4F}"/>
              </a:ext>
            </a:extLst>
          </p:cNvPr>
          <p:cNvSpPr>
            <a:spLocks noGrp="1"/>
          </p:cNvSpPr>
          <p:nvPr>
            <p:ph type="dt" sz="half" idx="15"/>
          </p:nvPr>
        </p:nvSpPr>
        <p:spPr/>
        <p:txBody>
          <a:bodyPr/>
          <a:lstStyle/>
          <a:p>
            <a:r>
              <a:rPr lang="de-DE"/>
              <a:t>|  29.09.2021  |</a:t>
            </a:r>
            <a:endParaRPr lang="de-DE" dirty="0"/>
          </a:p>
        </p:txBody>
      </p:sp>
      <p:sp>
        <p:nvSpPr>
          <p:cNvPr id="4" name="Fußzeilenplatzhalter 3">
            <a:extLst>
              <a:ext uri="{FF2B5EF4-FFF2-40B4-BE49-F238E27FC236}">
                <a16:creationId xmlns:a16="http://schemas.microsoft.com/office/drawing/2014/main" id="{77DAC11C-C09E-4189-ABE5-EF25FCD758A6}"/>
              </a:ext>
            </a:extLst>
          </p:cNvPr>
          <p:cNvSpPr>
            <a:spLocks noGrp="1"/>
          </p:cNvSpPr>
          <p:nvPr>
            <p:ph type="ftr" sz="quarter" idx="16"/>
          </p:nvPr>
        </p:nvSpPr>
        <p:spPr/>
        <p:txBody>
          <a:bodyPr/>
          <a:lstStyle/>
          <a:p>
            <a:r>
              <a:rPr lang="de-DE"/>
              <a:t>SITCONstruct</a:t>
            </a:r>
            <a:endParaRPr lang="de-DE" dirty="0"/>
          </a:p>
        </p:txBody>
      </p:sp>
      <p:sp>
        <p:nvSpPr>
          <p:cNvPr id="5" name="Foliennummernplatzhalter 4">
            <a:extLst>
              <a:ext uri="{FF2B5EF4-FFF2-40B4-BE49-F238E27FC236}">
                <a16:creationId xmlns:a16="http://schemas.microsoft.com/office/drawing/2014/main" id="{79EE961F-289A-44DE-9DAD-EAD7BB4426A4}"/>
              </a:ext>
            </a:extLst>
          </p:cNvPr>
          <p:cNvSpPr>
            <a:spLocks noGrp="1"/>
          </p:cNvSpPr>
          <p:nvPr>
            <p:ph type="sldNum" sz="quarter" idx="17"/>
          </p:nvPr>
        </p:nvSpPr>
        <p:spPr/>
        <p:txBody>
          <a:bodyPr/>
          <a:lstStyle/>
          <a:p>
            <a:pPr algn="r"/>
            <a:fld id="{8CFDFCC3-8B40-4EE5-B231-005F2F1C6A68}" type="slidenum">
              <a:rPr lang="de-DE" smtClean="0"/>
              <a:pPr algn="r"/>
              <a:t>‹#›</a:t>
            </a:fld>
            <a:endParaRPr lang="de-DE" dirty="0"/>
          </a:p>
        </p:txBody>
      </p:sp>
    </p:spTree>
    <p:extLst>
      <p:ext uri="{BB962C8B-B14F-4D97-AF65-F5344CB8AC3E}">
        <p14:creationId xmlns:p14="http://schemas.microsoft.com/office/powerpoint/2010/main" val="1744310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2000"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2" name="Titel 1"/>
          <p:cNvSpPr>
            <a:spLocks noGrp="1"/>
          </p:cNvSpPr>
          <p:nvPr>
            <p:ph type="ctrTitle" hasCustomPrompt="1"/>
          </p:nvPr>
        </p:nvSpPr>
        <p:spPr bwMode="gray">
          <a:xfrm>
            <a:off x="551384" y="2996752"/>
            <a:ext cx="11232629" cy="1441374"/>
          </a:xfrm>
        </p:spPr>
        <p:txBody>
          <a:bodyPr anchor="b"/>
          <a:lstStyle>
            <a:lvl1pPr algn="l">
              <a:lnSpc>
                <a:spcPct val="90000"/>
              </a:lnSpc>
              <a:spcBef>
                <a:spcPts val="0"/>
              </a:spcBef>
              <a:defRPr sz="48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4" y="4580928"/>
            <a:ext cx="11232629"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8922"/>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8922"/>
              <a:gd name="connsiteX1" fmla="*/ 2390125 w 2390125"/>
              <a:gd name="connsiteY1" fmla="*/ 0 h 2578922"/>
              <a:gd name="connsiteX2" fmla="*/ 2390125 w 2390125"/>
              <a:gd name="connsiteY2" fmla="*/ 1994436 h 2578922"/>
              <a:gd name="connsiteX3" fmla="*/ 1195062 w 2390125"/>
              <a:gd name="connsiteY3" fmla="*/ 2578922 h 2578922"/>
              <a:gd name="connsiteX4" fmla="*/ 0 w 2390125"/>
              <a:gd name="connsiteY4" fmla="*/ 1994436 h 2578922"/>
              <a:gd name="connsiteX5" fmla="*/ 0 w 2390125"/>
              <a:gd name="connsiteY5" fmla="*/ 0 h 257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8922">
                <a:moveTo>
                  <a:pt x="0" y="0"/>
                </a:moveTo>
                <a:lnTo>
                  <a:pt x="2390125" y="0"/>
                </a:lnTo>
                <a:lnTo>
                  <a:pt x="2390125" y="1994436"/>
                </a:lnTo>
                <a:lnTo>
                  <a:pt x="1195062" y="2578922"/>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406043849"/>
      </p:ext>
    </p:extLst>
  </p:cSld>
  <p:clrMapOvr>
    <a:masterClrMapping/>
  </p:clrMapOvr>
  <p:extLst>
    <p:ext uri="{DCECCB84-F9BA-43D5-87BE-67443E8EF086}">
      <p15:sldGuideLst xmlns:p15="http://schemas.microsoft.com/office/powerpoint/2012/main">
        <p15:guide id="1" pos="347">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mit Bild">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782FAB1B-CF5E-4810-A4B4-F7375FEE8AC9}"/>
              </a:ext>
            </a:extLst>
          </p:cNvPr>
          <p:cNvSpPr/>
          <p:nvPr userDrawn="1"/>
        </p:nvSpPr>
        <p:spPr bwMode="gray">
          <a:xfrm>
            <a:off x="1" y="0"/>
            <a:ext cx="12191999" cy="6858000"/>
          </a:xfrm>
          <a:custGeom>
            <a:avLst/>
            <a:gdLst>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0 w 12084000"/>
              <a:gd name="connsiteY4" fmla="*/ 0 h 6642000"/>
              <a:gd name="connsiteX5" fmla="*/ 1 w 12084000"/>
              <a:gd name="connsiteY5" fmla="*/ 0 h 6642000"/>
              <a:gd name="connsiteX6" fmla="*/ 1 w 12084000"/>
              <a:gd name="connsiteY6" fmla="*/ 6642000 h 6642000"/>
              <a:gd name="connsiteX7" fmla="*/ 0 w 12084000"/>
              <a:gd name="connsiteY7"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0 h 6642000"/>
              <a:gd name="connsiteX7" fmla="*/ 1 w 12084000"/>
              <a:gd name="connsiteY7" fmla="*/ 6642000 h 6642000"/>
              <a:gd name="connsiteX8" fmla="*/ 0 w 12084000"/>
              <a:gd name="connsiteY8" fmla="*/ 6642000 h 6642000"/>
              <a:gd name="connsiteX0" fmla="*/ 108001 w 12084000"/>
              <a:gd name="connsiteY0" fmla="*/ 0 h 6642000"/>
              <a:gd name="connsiteX1" fmla="*/ 12084000 w 12084000"/>
              <a:gd name="connsiteY1" fmla="*/ 0 h 6642000"/>
              <a:gd name="connsiteX2" fmla="*/ 12084000 w 12084000"/>
              <a:gd name="connsiteY2" fmla="*/ 6642000 h 6642000"/>
              <a:gd name="connsiteX3" fmla="*/ 108001 w 12084000"/>
              <a:gd name="connsiteY3" fmla="*/ 6642000 h 6642000"/>
              <a:gd name="connsiteX4" fmla="*/ 108001 w 12084000"/>
              <a:gd name="connsiteY4" fmla="*/ 0 h 6642000"/>
              <a:gd name="connsiteX5" fmla="*/ 0 w 12084000"/>
              <a:gd name="connsiteY5" fmla="*/ 6642000 h 6642000"/>
              <a:gd name="connsiteX6" fmla="*/ 1 w 12084000"/>
              <a:gd name="connsiteY6" fmla="*/ 6642000 h 6642000"/>
              <a:gd name="connsiteX7" fmla="*/ 0 w 12084000"/>
              <a:gd name="connsiteY7" fmla="*/ 6642000 h 6642000"/>
              <a:gd name="connsiteX0" fmla="*/ 0 w 11975999"/>
              <a:gd name="connsiteY0" fmla="*/ 0 h 6642000"/>
              <a:gd name="connsiteX1" fmla="*/ 11975999 w 11975999"/>
              <a:gd name="connsiteY1" fmla="*/ 0 h 6642000"/>
              <a:gd name="connsiteX2" fmla="*/ 11975999 w 11975999"/>
              <a:gd name="connsiteY2" fmla="*/ 6642000 h 6642000"/>
              <a:gd name="connsiteX3" fmla="*/ 0 w 11975999"/>
              <a:gd name="connsiteY3" fmla="*/ 6642000 h 6642000"/>
              <a:gd name="connsiteX4" fmla="*/ 0 w 11975999"/>
              <a:gd name="connsiteY4" fmla="*/ 0 h 664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5999" h="6642000">
                <a:moveTo>
                  <a:pt x="0" y="0"/>
                </a:moveTo>
                <a:lnTo>
                  <a:pt x="11975999" y="0"/>
                </a:lnTo>
                <a:lnTo>
                  <a:pt x="11975999" y="6642000"/>
                </a:lnTo>
                <a:lnTo>
                  <a:pt x="0" y="6642000"/>
                </a:lnTo>
                <a:lnTo>
                  <a:pt x="0" y="0"/>
                </a:lnTo>
                <a:close/>
              </a:path>
            </a:pathLst>
          </a:cu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solidFill>
                <a:schemeClr val="bg1"/>
              </a:solidFill>
            </a:endParaRPr>
          </a:p>
        </p:txBody>
      </p:sp>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6312024" y="0"/>
            <a:ext cx="5879976"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5" y="2997200"/>
            <a:ext cx="5328592"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1385" y="4581028"/>
            <a:ext cx="5328592"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 </a:t>
            </a:r>
            <a:endParaRPr lang="de-DE" dirty="0"/>
          </a:p>
        </p:txBody>
      </p:sp>
      <p:sp>
        <p:nvSpPr>
          <p:cNvPr id="12" name="Textplatzhalter 11">
            <a:extLst>
              <a:ext uri="{FF2B5EF4-FFF2-40B4-BE49-F238E27FC236}">
                <a16:creationId xmlns:a16="http://schemas.microsoft.com/office/drawing/2014/main" id="{4AA521D0-3978-41EF-8B4B-0C46A2F89557}"/>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1887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1887"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420433258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mit Bild (dunke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2000" cy="6858000"/>
          </a:xfrm>
          <a:solidFill>
            <a:schemeClr val="tx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bg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378"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bg1"/>
                </a:solidFill>
                <a:latin typeface="+mn-lt"/>
              </a:defRPr>
            </a:lvl9pPr>
          </a:lstStyle>
          <a:p>
            <a:r>
              <a:rPr lang="en-US" dirty="0"/>
              <a:t>Optional introduction to the chapter</a:t>
            </a:r>
          </a:p>
          <a:p>
            <a:r>
              <a:rPr lang="en-US" dirty="0"/>
              <a:t>(in 1-2 lines) </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3918807968"/>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mit Bild (hell)">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62EF2F3-AE5D-4BD1-B244-0252E5F5621D}"/>
              </a:ext>
            </a:extLst>
          </p:cNvPr>
          <p:cNvSpPr>
            <a:spLocks noGrp="1"/>
          </p:cNvSpPr>
          <p:nvPr>
            <p:ph type="pic" sz="quarter" idx="11" hasCustomPrompt="1"/>
          </p:nvPr>
        </p:nvSpPr>
        <p:spPr bwMode="gray">
          <a:xfrm>
            <a:off x="1" y="0"/>
            <a:ext cx="12191999" cy="6858000"/>
          </a:xfrm>
          <a:solidFill>
            <a:schemeClr val="bg2"/>
          </a:solidFill>
        </p:spPr>
        <p:txBody>
          <a:bodyPr tIns="0" bIns="864000" anchor="ctr"/>
          <a:lstStyle>
            <a:lvl1pPr marL="0" indent="0" algn="ctr">
              <a:spcAft>
                <a:spcPts val="0"/>
              </a:spcAft>
              <a:buFont typeface="Arial" panose="020B0604020202020204" pitchFamily="34" charset="0"/>
              <a:buNone/>
              <a:defRPr sz="1200" b="0">
                <a:solidFill>
                  <a:schemeClr val="tx1"/>
                </a:solidFill>
                <a:latin typeface="+mn-lt"/>
              </a:defRPr>
            </a:lvl1pPr>
            <a:lvl2pPr marL="0" indent="0" algn="ctr">
              <a:spcAft>
                <a:spcPts val="0"/>
              </a:spcAft>
              <a:buFont typeface="Arial" panose="020B0604020202020204" pitchFamily="34" charset="0"/>
              <a:buNone/>
              <a:defRPr sz="1200" b="0">
                <a:solidFill>
                  <a:schemeClr val="tx1"/>
                </a:solidFill>
                <a:latin typeface="+mn-lt"/>
              </a:defRPr>
            </a:lvl2pPr>
            <a:lvl3pPr marL="0" indent="0" algn="ctr">
              <a:spcAft>
                <a:spcPts val="0"/>
              </a:spcAft>
              <a:buNone/>
              <a:defRPr sz="1200" b="0">
                <a:solidFill>
                  <a:schemeClr val="tx1"/>
                </a:solidFill>
                <a:latin typeface="+mn-lt"/>
              </a:defRPr>
            </a:lvl3pPr>
            <a:lvl4pPr marL="0" indent="0" algn="ctr">
              <a:spcAft>
                <a:spcPts val="0"/>
              </a:spcAft>
              <a:buNone/>
              <a:defRPr sz="1200" b="0">
                <a:solidFill>
                  <a:schemeClr val="tx1"/>
                </a:solidFill>
                <a:latin typeface="+mn-lt"/>
              </a:defRPr>
            </a:lvl4pPr>
            <a:lvl5pPr marL="0" indent="0" algn="ctr">
              <a:spcAft>
                <a:spcPts val="0"/>
              </a:spcAft>
              <a:buNone/>
              <a:defRPr sz="1200" b="0">
                <a:solidFill>
                  <a:schemeClr val="tx1"/>
                </a:solidFill>
                <a:latin typeface="+mn-lt"/>
              </a:defRPr>
            </a:lvl5pPr>
            <a:lvl6pPr marL="0" indent="0" algn="ctr">
              <a:spcAft>
                <a:spcPts val="0"/>
              </a:spcAft>
              <a:buNone/>
              <a:defRPr sz="1200" b="0">
                <a:solidFill>
                  <a:schemeClr val="tx1"/>
                </a:solidFill>
                <a:latin typeface="+mn-lt"/>
              </a:defRPr>
            </a:lvl6pPr>
            <a:lvl7pPr marL="0" indent="0" algn="ctr">
              <a:spcAft>
                <a:spcPts val="0"/>
              </a:spcAft>
              <a:buNone/>
              <a:defRPr sz="1200" b="0">
                <a:solidFill>
                  <a:schemeClr val="tx1"/>
                </a:solidFill>
                <a:latin typeface="+mn-lt"/>
              </a:defRPr>
            </a:lvl7pPr>
            <a:lvl8pPr marL="0" indent="0" algn="ctr">
              <a:spcAft>
                <a:spcPts val="0"/>
              </a:spcAft>
              <a:buNone/>
              <a:defRPr sz="1200" b="0">
                <a:solidFill>
                  <a:schemeClr val="tx1"/>
                </a:solidFill>
                <a:latin typeface="+mn-lt"/>
              </a:defRPr>
            </a:lvl8pPr>
            <a:lvl9pPr marL="0" indent="0" algn="ctr">
              <a:spcAft>
                <a:spcPts val="0"/>
              </a:spcAft>
              <a:buNone/>
              <a:defRPr sz="1200" b="0">
                <a:solidFill>
                  <a:schemeClr val="tx1"/>
                </a:solidFill>
                <a:latin typeface="+mn-lt"/>
              </a:defRPr>
            </a:lvl9pPr>
          </a:lstStyle>
          <a:p>
            <a:pPr lvl="0"/>
            <a:r>
              <a:rPr lang="de-DE" dirty="0"/>
              <a:t> </a:t>
            </a:r>
          </a:p>
        </p:txBody>
      </p:sp>
      <p:sp>
        <p:nvSpPr>
          <p:cNvPr id="2" name="Titel 1"/>
          <p:cNvSpPr>
            <a:spLocks noGrp="1"/>
          </p:cNvSpPr>
          <p:nvPr>
            <p:ph type="ctrTitle" hasCustomPrompt="1"/>
          </p:nvPr>
        </p:nvSpPr>
        <p:spPr bwMode="gray">
          <a:xfrm>
            <a:off x="551384" y="2997200"/>
            <a:ext cx="5472113" cy="1441026"/>
          </a:xfrm>
        </p:spPr>
        <p:txBody>
          <a:bodyPr anchor="b"/>
          <a:lstStyle>
            <a:lvl1pPr algn="l">
              <a:lnSpc>
                <a:spcPct val="90000"/>
              </a:lnSpc>
              <a:spcBef>
                <a:spcPts val="0"/>
              </a:spcBef>
              <a:defRPr sz="4000" b="1" i="0">
                <a:solidFill>
                  <a:schemeClr val="accent1"/>
                </a:solidFill>
                <a:latin typeface="+mj-lt"/>
              </a:defRPr>
            </a:lvl1pPr>
          </a:lstStyle>
          <a:p>
            <a:r>
              <a:rPr lang="de-DE" dirty="0" err="1"/>
              <a:t>Current</a:t>
            </a:r>
            <a:r>
              <a:rPr lang="de-DE" dirty="0"/>
              <a:t> </a:t>
            </a:r>
            <a:r>
              <a:rPr lang="de-DE" dirty="0" err="1"/>
              <a:t>chapter</a:t>
            </a:r>
            <a:endParaRPr lang="de-DE" dirty="0"/>
          </a:p>
        </p:txBody>
      </p:sp>
      <p:sp>
        <p:nvSpPr>
          <p:cNvPr id="3" name="Untertitel 2"/>
          <p:cNvSpPr>
            <a:spLocks noGrp="1"/>
          </p:cNvSpPr>
          <p:nvPr>
            <p:ph type="subTitle" idx="1" hasCustomPrompt="1"/>
          </p:nvPr>
        </p:nvSpPr>
        <p:spPr bwMode="gray">
          <a:xfrm>
            <a:off x="554899" y="4581028"/>
            <a:ext cx="5468598" cy="1440360"/>
          </a:xfrm>
        </p:spPr>
        <p:txBody>
          <a:bodyPr/>
          <a:lstStyle>
            <a:lvl1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1pPr>
            <a:lvl2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2pPr>
            <a:lvl3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3pPr>
            <a:lvl4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4pPr>
            <a:lvl5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5pPr>
            <a:lvl6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6pPr>
            <a:lvl7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7pPr>
            <a:lvl8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8pPr>
            <a:lvl9pPr marL="0" indent="0" algn="l">
              <a:lnSpc>
                <a:spcPct val="100000"/>
              </a:lnSpc>
              <a:spcBef>
                <a:spcPts val="0"/>
              </a:spcBef>
              <a:spcAft>
                <a:spcPts val="0"/>
              </a:spcAft>
              <a:buFont typeface="Arial" panose="020B0604020202020204" pitchFamily="34" charset="0"/>
              <a:buNone/>
              <a:tabLst>
                <a:tab pos="533400" algn="l"/>
              </a:tabLst>
              <a:defRPr sz="2000" b="0" i="0">
                <a:solidFill>
                  <a:schemeClr val="tx1"/>
                </a:solidFill>
                <a:latin typeface="+mn-lt"/>
              </a:defRPr>
            </a:lvl9pPr>
          </a:lstStyle>
          <a:p>
            <a:r>
              <a:rPr lang="en-US" dirty="0"/>
              <a:t>Optional introduction to the chapter</a:t>
            </a:r>
          </a:p>
          <a:p>
            <a:r>
              <a:rPr lang="en-US" dirty="0"/>
              <a:t>(in 1-2 lines)</a:t>
            </a:r>
            <a:endParaRPr lang="de-DE" dirty="0"/>
          </a:p>
        </p:txBody>
      </p:sp>
      <p:sp>
        <p:nvSpPr>
          <p:cNvPr id="8" name="Textplatzhalter 7">
            <a:extLst>
              <a:ext uri="{FF2B5EF4-FFF2-40B4-BE49-F238E27FC236}">
                <a16:creationId xmlns:a16="http://schemas.microsoft.com/office/drawing/2014/main" id="{6C7DFF6D-4724-4D30-9625-E3982F168F29}"/>
              </a:ext>
            </a:extLst>
          </p:cNvPr>
          <p:cNvSpPr>
            <a:spLocks noGrp="1"/>
          </p:cNvSpPr>
          <p:nvPr>
            <p:ph type="body" sz="quarter" idx="10" hasCustomPrompt="1"/>
          </p:nvPr>
        </p:nvSpPr>
        <p:spPr bwMode="gray">
          <a:xfrm>
            <a:off x="551384" y="0"/>
            <a:ext cx="2390125" cy="2579716"/>
          </a:xfrm>
          <a:custGeom>
            <a:avLst/>
            <a:gdLst>
              <a:gd name="connsiteX0" fmla="*/ 0 w 2390125"/>
              <a:gd name="connsiteY0" fmla="*/ 0 h 2528916"/>
              <a:gd name="connsiteX1" fmla="*/ 2390125 w 2390125"/>
              <a:gd name="connsiteY1" fmla="*/ 0 h 2528916"/>
              <a:gd name="connsiteX2" fmla="*/ 2390125 w 2390125"/>
              <a:gd name="connsiteY2" fmla="*/ 1994436 h 2528916"/>
              <a:gd name="connsiteX3" fmla="*/ 1195062 w 2390125"/>
              <a:gd name="connsiteY3" fmla="*/ 2528916 h 2528916"/>
              <a:gd name="connsiteX4" fmla="*/ 0 w 2390125"/>
              <a:gd name="connsiteY4" fmla="*/ 1994436 h 2528916"/>
              <a:gd name="connsiteX0" fmla="*/ 0 w 2390125"/>
              <a:gd name="connsiteY0" fmla="*/ 0 h 2579716"/>
              <a:gd name="connsiteX1" fmla="*/ 2390125 w 2390125"/>
              <a:gd name="connsiteY1" fmla="*/ 0 h 2579716"/>
              <a:gd name="connsiteX2" fmla="*/ 2390125 w 2390125"/>
              <a:gd name="connsiteY2" fmla="*/ 1994436 h 2579716"/>
              <a:gd name="connsiteX3" fmla="*/ 1195062 w 2390125"/>
              <a:gd name="connsiteY3" fmla="*/ 2579716 h 2579716"/>
              <a:gd name="connsiteX4" fmla="*/ 0 w 2390125"/>
              <a:gd name="connsiteY4" fmla="*/ 1994436 h 2579716"/>
              <a:gd name="connsiteX5" fmla="*/ 0 w 2390125"/>
              <a:gd name="connsiteY5" fmla="*/ 0 h 257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125" h="2579716">
                <a:moveTo>
                  <a:pt x="0" y="0"/>
                </a:moveTo>
                <a:lnTo>
                  <a:pt x="2390125" y="0"/>
                </a:lnTo>
                <a:lnTo>
                  <a:pt x="2390125" y="1994436"/>
                </a:lnTo>
                <a:lnTo>
                  <a:pt x="1195062" y="2579716"/>
                </a:lnTo>
                <a:lnTo>
                  <a:pt x="0" y="1994436"/>
                </a:lnTo>
                <a:lnTo>
                  <a:pt x="0" y="0"/>
                </a:lnTo>
                <a:close/>
              </a:path>
            </a:pathLst>
          </a:custGeom>
          <a:solidFill>
            <a:schemeClr val="accent1"/>
          </a:solidFill>
        </p:spPr>
        <p:txBody>
          <a:bodyPr vert="horz" wrap="square" lIns="0" tIns="0" rIns="0" bIns="288000" rtlCol="0" anchor="ctr" anchorCtr="0">
            <a:noAutofit/>
          </a:bodyPr>
          <a:lstStyle>
            <a:lvl1pPr marL="0" indent="0" algn="ctr">
              <a:spcAft>
                <a:spcPts val="0"/>
              </a:spcAft>
              <a:buFont typeface="Arial" panose="020B0604020202020204" pitchFamily="34" charset="0"/>
              <a:buNone/>
              <a:defRPr lang="de-DE" sz="11000" dirty="0">
                <a:solidFill>
                  <a:schemeClr val="bg1"/>
                </a:solidFill>
              </a:defRPr>
            </a:lvl1pPr>
            <a:lvl2pPr marL="0" indent="0" algn="ctr">
              <a:spcAft>
                <a:spcPts val="0"/>
              </a:spcAft>
              <a:buFont typeface="Arial" panose="020B0604020202020204" pitchFamily="34" charset="0"/>
              <a:buNone/>
              <a:defRPr sz="11000" b="1">
                <a:solidFill>
                  <a:schemeClr val="bg1"/>
                </a:solidFill>
                <a:latin typeface="+mj-lt"/>
              </a:defRPr>
            </a:lvl2pPr>
            <a:lvl3pPr marL="0" indent="0" algn="ctr">
              <a:spcAft>
                <a:spcPts val="0"/>
              </a:spcAft>
              <a:buNone/>
              <a:defRPr sz="11000" b="1">
                <a:solidFill>
                  <a:schemeClr val="bg1"/>
                </a:solidFill>
                <a:latin typeface="+mj-lt"/>
              </a:defRPr>
            </a:lvl3pPr>
            <a:lvl4pPr marL="0" indent="0" algn="ctr">
              <a:spcAft>
                <a:spcPts val="0"/>
              </a:spcAft>
              <a:buNone/>
              <a:defRPr sz="11000" b="1">
                <a:solidFill>
                  <a:schemeClr val="bg1"/>
                </a:solidFill>
                <a:latin typeface="+mj-lt"/>
              </a:defRPr>
            </a:lvl4pPr>
            <a:lvl5pPr marL="0" indent="0" algn="ctr">
              <a:spcAft>
                <a:spcPts val="0"/>
              </a:spcAft>
              <a:buNone/>
              <a:defRPr sz="11000" b="1">
                <a:solidFill>
                  <a:schemeClr val="bg1"/>
                </a:solidFill>
                <a:latin typeface="+mj-lt"/>
              </a:defRPr>
            </a:lvl5pPr>
            <a:lvl6pPr marL="0" indent="0" algn="ctr">
              <a:spcAft>
                <a:spcPts val="0"/>
              </a:spcAft>
              <a:buNone/>
              <a:defRPr sz="11000" b="1">
                <a:solidFill>
                  <a:schemeClr val="bg1"/>
                </a:solidFill>
                <a:latin typeface="+mj-lt"/>
              </a:defRPr>
            </a:lvl6pPr>
            <a:lvl7pPr marL="0" indent="0" algn="ctr">
              <a:spcAft>
                <a:spcPts val="0"/>
              </a:spcAft>
              <a:buNone/>
              <a:defRPr sz="11000" b="1">
                <a:solidFill>
                  <a:schemeClr val="bg1"/>
                </a:solidFill>
                <a:latin typeface="+mj-lt"/>
              </a:defRPr>
            </a:lvl7pPr>
            <a:lvl8pPr marL="0" indent="0" algn="ctr">
              <a:spcAft>
                <a:spcPts val="0"/>
              </a:spcAft>
              <a:buNone/>
              <a:defRPr sz="11000" b="1">
                <a:solidFill>
                  <a:schemeClr val="bg1"/>
                </a:solidFill>
                <a:latin typeface="+mj-lt"/>
              </a:defRPr>
            </a:lvl8pPr>
            <a:lvl9pPr marL="0" indent="0" algn="ctr">
              <a:spcAft>
                <a:spcPts val="0"/>
              </a:spcAft>
              <a:buNone/>
              <a:defRPr sz="11000" b="1">
                <a:solidFill>
                  <a:schemeClr val="bg1"/>
                </a:solidFill>
                <a:latin typeface="+mj-lt"/>
              </a:defRPr>
            </a:lvl9pPr>
          </a:lstStyle>
          <a:p>
            <a:pPr lvl="0" algn="ctr">
              <a:spcAft>
                <a:spcPts val="0"/>
              </a:spcAft>
            </a:pPr>
            <a:r>
              <a:rPr lang="de-DE" dirty="0"/>
              <a:t>00</a:t>
            </a:r>
          </a:p>
        </p:txBody>
      </p:sp>
    </p:spTree>
    <p:extLst>
      <p:ext uri="{BB962C8B-B14F-4D97-AF65-F5344CB8AC3E}">
        <p14:creationId xmlns:p14="http://schemas.microsoft.com/office/powerpoint/2010/main" val="2846325053"/>
      </p:ext>
    </p:extLst>
  </p:cSld>
  <p:clrMapOvr>
    <a:masterClrMapping/>
  </p:clrMapOvr>
  <p:extLst>
    <p:ext uri="{DCECCB84-F9BA-43D5-87BE-67443E8EF086}">
      <p15:sldGuideLst xmlns:p15="http://schemas.microsoft.com/office/powerpoint/2012/main">
        <p15:guide id="1" pos="347" userDrawn="1">
          <p15:clr>
            <a:srgbClr val="F26B43"/>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vmlDrawing" Target="../drawings/vmlDrawing1.v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White">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6A8C11E-A4FB-46CD-B4A5-E93B19F62727}"/>
              </a:ext>
            </a:extLst>
          </p:cNvPr>
          <p:cNvGraphicFramePr>
            <a:graphicFrameLocks noChangeAspect="1"/>
          </p:cNvGraphicFramePr>
          <p:nvPr userDrawn="1">
            <p:custDataLst>
              <p:tags r:id="rId28"/>
            </p:custDataLst>
            <p:extLst>
              <p:ext uri="{D42A27DB-BD31-4B8C-83A1-F6EECF244321}">
                <p14:modId xmlns:p14="http://schemas.microsoft.com/office/powerpoint/2010/main" val="2768653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74" name="think-cell Folie" r:id="rId29" imgW="415" imgH="416" progId="TCLayout.ActiveDocument.1">
                  <p:embed/>
                </p:oleObj>
              </mc:Choice>
              <mc:Fallback>
                <p:oleObj name="think-cell Folie" r:id="rId29" imgW="415" imgH="416" progId="TCLayout.ActiveDocument.1">
                  <p:embed/>
                  <p:pic>
                    <p:nvPicPr>
                      <p:cNvPr id="0" name=""/>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bwMode="gray">
          <a:xfrm>
            <a:off x="407368" y="332656"/>
            <a:ext cx="11376000" cy="455976"/>
          </a:xfrm>
          <a:prstGeom prst="rect">
            <a:avLst/>
          </a:prstGeom>
        </p:spPr>
        <p:txBody>
          <a:bodyPr vert="horz" lIns="0" tIns="0" rIns="0" bIns="0" rtlCol="0" anchor="t" anchorCtr="0">
            <a:noAutofit/>
          </a:bodyPr>
          <a:lstStyle/>
          <a:p>
            <a:endParaRPr lang="en-US" noProof="0" dirty="0"/>
          </a:p>
        </p:txBody>
      </p:sp>
      <p:sp>
        <p:nvSpPr>
          <p:cNvPr id="3" name="Textplatzhalter 2"/>
          <p:cNvSpPr>
            <a:spLocks noGrp="1"/>
          </p:cNvSpPr>
          <p:nvPr>
            <p:ph type="body" idx="1"/>
          </p:nvPr>
        </p:nvSpPr>
        <p:spPr bwMode="gray">
          <a:xfrm>
            <a:off x="407988" y="1557338"/>
            <a:ext cx="11376025" cy="4464049"/>
          </a:xfrm>
          <a:prstGeom prst="rect">
            <a:avLst/>
          </a:prstGeom>
        </p:spPr>
        <p:txBody>
          <a:bodyPr vert="horz" lIns="0" tIns="0" rIns="0" bIns="0" rtlCol="0">
            <a:noAutofit/>
          </a:bodyPr>
          <a:lstStyle/>
          <a:p>
            <a:pPr lvl="0"/>
            <a:r>
              <a:rPr lang="en-US" dirty="0"/>
              <a:t>Click to edit text. Use the "Increase / decrease list level" buttons on the Start tab to switch between the text levels that have been set up.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Ninth level</a:t>
            </a:r>
          </a:p>
          <a:p>
            <a:pPr lvl="8"/>
            <a:r>
              <a:rPr lang="en-US" noProof="0" dirty="0"/>
              <a:t>Tenth level</a:t>
            </a:r>
          </a:p>
        </p:txBody>
      </p:sp>
      <p:sp>
        <p:nvSpPr>
          <p:cNvPr id="6" name="Datumsplatzhalter 5">
            <a:extLst>
              <a:ext uri="{FF2B5EF4-FFF2-40B4-BE49-F238E27FC236}">
                <a16:creationId xmlns:a16="http://schemas.microsoft.com/office/drawing/2014/main" id="{6A232406-5D1F-4019-A1B4-D1FE1B8E5B2B}"/>
              </a:ext>
            </a:extLst>
          </p:cNvPr>
          <p:cNvSpPr>
            <a:spLocks noGrp="1"/>
          </p:cNvSpPr>
          <p:nvPr>
            <p:ph type="dt" sz="half" idx="2"/>
          </p:nvPr>
        </p:nvSpPr>
        <p:spPr bwMode="gray">
          <a:xfrm>
            <a:off x="1055440" y="6381328"/>
            <a:ext cx="766235" cy="216024"/>
          </a:xfrm>
          <a:prstGeom prst="rect">
            <a:avLst/>
          </a:prstGeom>
        </p:spPr>
        <p:txBody>
          <a:bodyPr vert="horz" wrap="none" lIns="0" tIns="36000" rIns="0" bIns="0" rtlCol="0" anchor="t">
            <a:noAutofit/>
          </a:bodyPr>
          <a:lstStyle>
            <a:lvl1pPr algn="l">
              <a:defRPr sz="900">
                <a:solidFill>
                  <a:schemeClr val="tx1"/>
                </a:solidFill>
              </a:defRPr>
            </a:lvl1pPr>
          </a:lstStyle>
          <a:p>
            <a:r>
              <a:rPr lang="de-DE" noProof="0"/>
              <a:t>|  29.09.2021  |</a:t>
            </a:r>
            <a:endParaRPr lang="en-US" noProof="0"/>
          </a:p>
        </p:txBody>
      </p:sp>
      <p:sp>
        <p:nvSpPr>
          <p:cNvPr id="7" name="Fußzeilenplatzhalter 6">
            <a:extLst>
              <a:ext uri="{FF2B5EF4-FFF2-40B4-BE49-F238E27FC236}">
                <a16:creationId xmlns:a16="http://schemas.microsoft.com/office/drawing/2014/main" id="{10422BFB-FDCF-40DF-8706-BE2DD1303AAC}"/>
              </a:ext>
            </a:extLst>
          </p:cNvPr>
          <p:cNvSpPr>
            <a:spLocks noGrp="1"/>
          </p:cNvSpPr>
          <p:nvPr>
            <p:ph type="ftr" sz="quarter" idx="3"/>
          </p:nvPr>
        </p:nvSpPr>
        <p:spPr bwMode="gray">
          <a:xfrm>
            <a:off x="1893193" y="6381328"/>
            <a:ext cx="9459391" cy="214552"/>
          </a:xfrm>
          <a:prstGeom prst="rect">
            <a:avLst/>
          </a:prstGeom>
        </p:spPr>
        <p:txBody>
          <a:bodyPr vert="horz" lIns="0" tIns="36000" rIns="0" bIns="0" rtlCol="0" anchor="t"/>
          <a:lstStyle>
            <a:lvl1pPr algn="l">
              <a:defRPr sz="900">
                <a:solidFill>
                  <a:schemeClr val="tx1"/>
                </a:solidFill>
              </a:defRPr>
            </a:lvl1pPr>
          </a:lstStyle>
          <a:p>
            <a:r>
              <a:rPr lang="en-US" noProof="0"/>
              <a:t>SITCONstruct</a:t>
            </a:r>
          </a:p>
        </p:txBody>
      </p:sp>
      <p:sp>
        <p:nvSpPr>
          <p:cNvPr id="8" name="Foliennummernplatzhalter 7">
            <a:extLst>
              <a:ext uri="{FF2B5EF4-FFF2-40B4-BE49-F238E27FC236}">
                <a16:creationId xmlns:a16="http://schemas.microsoft.com/office/drawing/2014/main" id="{55CFDEC0-FDC8-4458-9278-C1E1E7F8985F}"/>
              </a:ext>
            </a:extLst>
          </p:cNvPr>
          <p:cNvSpPr>
            <a:spLocks noGrp="1"/>
          </p:cNvSpPr>
          <p:nvPr>
            <p:ph type="sldNum" sz="quarter" idx="4"/>
          </p:nvPr>
        </p:nvSpPr>
        <p:spPr bwMode="gray">
          <a:xfrm>
            <a:off x="11424013" y="6381328"/>
            <a:ext cx="360000" cy="216000"/>
          </a:xfrm>
          <a:prstGeom prst="rect">
            <a:avLst/>
          </a:prstGeom>
        </p:spPr>
        <p:txBody>
          <a:bodyPr vert="horz" lIns="0" tIns="36000" rIns="0" bIns="0" rtlCol="0" anchor="t"/>
          <a:lstStyle>
            <a:lvl1pPr algn="r">
              <a:defRPr sz="900">
                <a:solidFill>
                  <a:schemeClr val="tx1"/>
                </a:solidFill>
              </a:defRPr>
            </a:lvl1pPr>
          </a:lstStyle>
          <a:p>
            <a:pPr algn="r"/>
            <a:fld id="{8CFDFCC3-8B40-4EE5-B231-005F2F1C6A68}" type="slidenum">
              <a:rPr lang="en-US" noProof="0" smtClean="0"/>
              <a:pPr algn="r"/>
              <a:t>‹#›</a:t>
            </a:fld>
            <a:endParaRPr lang="en-US" noProof="0"/>
          </a:p>
        </p:txBody>
      </p:sp>
      <p:cxnSp>
        <p:nvCxnSpPr>
          <p:cNvPr id="21" name="Gerader Verbinder 20">
            <a:extLst>
              <a:ext uri="{FF2B5EF4-FFF2-40B4-BE49-F238E27FC236}">
                <a16:creationId xmlns:a16="http://schemas.microsoft.com/office/drawing/2014/main" id="{028BC2D0-DB4B-493D-B494-1587AF911805}"/>
              </a:ext>
            </a:extLst>
          </p:cNvPr>
          <p:cNvCxnSpPr>
            <a:cxnSpLocks/>
          </p:cNvCxnSpPr>
          <p:nvPr userDrawn="1"/>
        </p:nvCxnSpPr>
        <p:spPr bwMode="gray">
          <a:xfrm>
            <a:off x="40736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D3DDC106-3D96-492C-934E-5E56B69FA20C}"/>
              </a:ext>
            </a:extLst>
          </p:cNvPr>
          <p:cNvCxnSpPr>
            <a:cxnSpLocks/>
          </p:cNvCxnSpPr>
          <p:nvPr userDrawn="1"/>
        </p:nvCxnSpPr>
        <p:spPr bwMode="gray">
          <a:xfrm>
            <a:off x="393576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FDC58F67-1BD0-4280-B265-2A51CDE1985C}"/>
              </a:ext>
            </a:extLst>
          </p:cNvPr>
          <p:cNvCxnSpPr>
            <a:cxnSpLocks/>
          </p:cNvCxnSpPr>
          <p:nvPr userDrawn="1"/>
        </p:nvCxnSpPr>
        <p:spPr bwMode="gray">
          <a:xfrm>
            <a:off x="436780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BAAC8661-90CE-4537-9100-7C5F573F93C8}"/>
              </a:ext>
            </a:extLst>
          </p:cNvPr>
          <p:cNvCxnSpPr>
            <a:cxnSpLocks/>
          </p:cNvCxnSpPr>
          <p:nvPr userDrawn="1"/>
        </p:nvCxnSpPr>
        <p:spPr bwMode="gray">
          <a:xfrm>
            <a:off x="587997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23E55292-57DB-4CA8-9AC5-D138423FE4B8}"/>
              </a:ext>
            </a:extLst>
          </p:cNvPr>
          <p:cNvCxnSpPr>
            <a:cxnSpLocks/>
          </p:cNvCxnSpPr>
          <p:nvPr userDrawn="1"/>
        </p:nvCxnSpPr>
        <p:spPr bwMode="gray">
          <a:xfrm>
            <a:off x="631202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237C332C-740E-4084-B28E-2D7E1E136C09}"/>
              </a:ext>
            </a:extLst>
          </p:cNvPr>
          <p:cNvCxnSpPr>
            <a:cxnSpLocks/>
          </p:cNvCxnSpPr>
          <p:nvPr userDrawn="1"/>
        </p:nvCxnSpPr>
        <p:spPr bwMode="gray">
          <a:xfrm>
            <a:off x="782419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90FB4CB5-57B5-4C7A-9E6C-F430DE61AC00}"/>
              </a:ext>
            </a:extLst>
          </p:cNvPr>
          <p:cNvCxnSpPr>
            <a:cxnSpLocks/>
          </p:cNvCxnSpPr>
          <p:nvPr userDrawn="1"/>
        </p:nvCxnSpPr>
        <p:spPr bwMode="gray">
          <a:xfrm>
            <a:off x="8256240"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6CF3DE2-72C5-4897-919E-99D960EC288F}"/>
              </a:ext>
            </a:extLst>
          </p:cNvPr>
          <p:cNvCxnSpPr>
            <a:cxnSpLocks/>
          </p:cNvCxnSpPr>
          <p:nvPr userDrawn="1"/>
        </p:nvCxnSpPr>
        <p:spPr bwMode="gray">
          <a:xfrm>
            <a:off x="1178463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4477D50-C5EC-4F03-922D-8F22D43773E2}"/>
              </a:ext>
            </a:extLst>
          </p:cNvPr>
          <p:cNvSpPr/>
          <p:nvPr userDrawn="1"/>
        </p:nvSpPr>
        <p:spPr bwMode="gray">
          <a:xfrm>
            <a:off x="407987" y="6381328"/>
            <a:ext cx="577081" cy="1748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0" rtlCol="0" anchor="t">
            <a:spAutoFit/>
          </a:bodyPr>
          <a:lstStyle/>
          <a:p>
            <a:pPr algn="l"/>
            <a:r>
              <a:rPr lang="en-US" sz="900" noProof="0">
                <a:solidFill>
                  <a:schemeClr val="tx1"/>
                </a:solidFill>
              </a:rPr>
              <a:t>Schwarz IT</a:t>
            </a:r>
          </a:p>
        </p:txBody>
      </p:sp>
      <p:cxnSp>
        <p:nvCxnSpPr>
          <p:cNvPr id="35" name="Gerader Verbinder 34">
            <a:extLst>
              <a:ext uri="{FF2B5EF4-FFF2-40B4-BE49-F238E27FC236}">
                <a16:creationId xmlns:a16="http://schemas.microsoft.com/office/drawing/2014/main" id="{96757901-4597-4461-A99C-BFB6F2F4A700}"/>
              </a:ext>
            </a:extLst>
          </p:cNvPr>
          <p:cNvCxnSpPr>
            <a:cxnSpLocks/>
          </p:cNvCxnSpPr>
          <p:nvPr userDrawn="1"/>
        </p:nvCxnSpPr>
        <p:spPr bwMode="gray">
          <a:xfrm rot="5400000">
            <a:off x="-132688" y="1520792"/>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AD82119-9505-4BEC-8FBB-B5AE14FCE978}"/>
              </a:ext>
            </a:extLst>
          </p:cNvPr>
          <p:cNvCxnSpPr>
            <a:cxnSpLocks/>
          </p:cNvCxnSpPr>
          <p:nvPr userDrawn="1"/>
        </p:nvCxnSpPr>
        <p:spPr bwMode="gray">
          <a:xfrm rot="5400000">
            <a:off x="-132688" y="5985288"/>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B4524A53-2233-4808-B2A7-61F3FD2AB842}"/>
              </a:ext>
            </a:extLst>
          </p:cNvPr>
          <p:cNvCxnSpPr>
            <a:cxnSpLocks/>
          </p:cNvCxnSpPr>
          <p:nvPr userDrawn="1"/>
        </p:nvCxnSpPr>
        <p:spPr bwMode="gray">
          <a:xfrm>
            <a:off x="2927648"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60C3BCFD-2B75-4729-ACE4-0FD1D0B73D17}"/>
              </a:ext>
            </a:extLst>
          </p:cNvPr>
          <p:cNvCxnSpPr>
            <a:cxnSpLocks/>
          </p:cNvCxnSpPr>
          <p:nvPr userDrawn="1"/>
        </p:nvCxnSpPr>
        <p:spPr bwMode="gray">
          <a:xfrm>
            <a:off x="3359696"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67127EA-D96D-4F54-86CC-ADDFE9AB70CD}"/>
              </a:ext>
            </a:extLst>
          </p:cNvPr>
          <p:cNvCxnSpPr>
            <a:cxnSpLocks/>
          </p:cNvCxnSpPr>
          <p:nvPr userDrawn="1"/>
        </p:nvCxnSpPr>
        <p:spPr bwMode="gray">
          <a:xfrm>
            <a:off x="8832304"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FBA3C99-BDBA-4C27-8135-CD581ED47E38}"/>
              </a:ext>
            </a:extLst>
          </p:cNvPr>
          <p:cNvCxnSpPr>
            <a:cxnSpLocks/>
          </p:cNvCxnSpPr>
          <p:nvPr userDrawn="1"/>
        </p:nvCxnSpPr>
        <p:spPr bwMode="gray">
          <a:xfrm>
            <a:off x="9264352" y="-210066"/>
            <a:ext cx="0" cy="72000"/>
          </a:xfrm>
          <a:prstGeom prst="line">
            <a:avLst/>
          </a:prstGeom>
          <a:ln w="6350">
            <a:solidFill>
              <a:srgbClr val="E300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6106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86" r:id="rId3"/>
    <p:sldLayoutId id="2147483668" r:id="rId4"/>
    <p:sldLayoutId id="2147483683" r:id="rId5"/>
    <p:sldLayoutId id="2147483671" r:id="rId6"/>
    <p:sldLayoutId id="2147483698" r:id="rId7"/>
    <p:sldLayoutId id="2147483672" r:id="rId8"/>
    <p:sldLayoutId id="2147483699" r:id="rId9"/>
    <p:sldLayoutId id="2147483650" r:id="rId10"/>
    <p:sldLayoutId id="2147483666" r:id="rId11"/>
    <p:sldLayoutId id="2147483667" r:id="rId12"/>
    <p:sldLayoutId id="2147483673" r:id="rId13"/>
    <p:sldLayoutId id="2147483674" r:id="rId14"/>
    <p:sldLayoutId id="2147483654" r:id="rId15"/>
    <p:sldLayoutId id="2147483675" r:id="rId16"/>
    <p:sldLayoutId id="2147483676" r:id="rId17"/>
    <p:sldLayoutId id="2147483678" r:id="rId18"/>
    <p:sldLayoutId id="2147483679" r:id="rId19"/>
    <p:sldLayoutId id="2147483682" r:id="rId20"/>
    <p:sldLayoutId id="2147483680" r:id="rId21"/>
    <p:sldLayoutId id="2147483681" r:id="rId22"/>
    <p:sldLayoutId id="2147483685" r:id="rId23"/>
    <p:sldLayoutId id="2147483697" r:id="rId24"/>
    <p:sldLayoutId id="2147483655" r:id="rId25"/>
  </p:sldLayoutIdLst>
  <p:hf hdr="0"/>
  <p:txStyles>
    <p:title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p:titleStyle>
    <p:bodyStyle>
      <a:lvl1pPr marL="0" indent="0" algn="l" defTabSz="914377" rtl="0" eaLnBrk="1" latinLnBrk="0" hangingPunct="1">
        <a:lnSpc>
          <a:spcPct val="100000"/>
        </a:lnSpc>
        <a:spcBef>
          <a:spcPts val="0"/>
        </a:spcBef>
        <a:spcAft>
          <a:spcPts val="1800"/>
        </a:spcAft>
        <a:buFont typeface="Arial" panose="020B0604020202020204" pitchFamily="34" charset="0"/>
        <a:buNone/>
        <a:defRPr sz="1600" b="1" kern="1200">
          <a:solidFill>
            <a:schemeClr val="accent1"/>
          </a:solidFill>
          <a:latin typeface="+mj-lt"/>
          <a:ea typeface="+mn-ea"/>
          <a:cs typeface="+mn-cs"/>
        </a:defRPr>
      </a:lvl1pPr>
      <a:lvl2pPr marL="0" indent="0" algn="l" defTabSz="914377" rtl="0" eaLnBrk="1" latinLnBrk="0" hangingPunct="1">
        <a:lnSpc>
          <a:spcPct val="100000"/>
        </a:lnSpc>
        <a:spcBef>
          <a:spcPts val="0"/>
        </a:spcBef>
        <a:spcAft>
          <a:spcPts val="1800"/>
        </a:spcAft>
        <a:buFont typeface="Arial" panose="020B0604020202020204" pitchFamily="34" charset="0"/>
        <a:buNone/>
        <a:defRPr sz="1600" kern="1200">
          <a:solidFill>
            <a:schemeClr val="tx1"/>
          </a:solidFill>
          <a:latin typeface="+mn-lt"/>
          <a:ea typeface="+mn-ea"/>
          <a:cs typeface="+mn-cs"/>
        </a:defRPr>
      </a:lvl2pPr>
      <a:lvl3pPr marL="177800" indent="-177800" algn="l" defTabSz="914377" rtl="0" eaLnBrk="1" latinLnBrk="0" hangingPunct="1">
        <a:lnSpc>
          <a:spcPct val="100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3556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4pPr>
      <a:lvl5pPr marL="533400" indent="-1778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5pPr>
      <a:lvl6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6pPr>
      <a:lvl7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7pPr>
      <a:lvl8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8pPr>
      <a:lvl9pPr marL="723900" indent="-190500" algn="l" defTabSz="914377" rtl="0" eaLnBrk="1" latinLnBrk="0" hangingPunct="1">
        <a:lnSpc>
          <a:spcPct val="100000"/>
        </a:lnSpc>
        <a:spcBef>
          <a:spcPts val="0"/>
        </a:spcBef>
        <a:spcAft>
          <a:spcPts val="600"/>
        </a:spcAft>
        <a:buClr>
          <a:schemeClr val="accent1"/>
        </a:buClr>
        <a:buFont typeface="Symbol" panose="05050102010706020507" pitchFamily="18" charset="2"/>
        <a:buChar char="-"/>
        <a:defRPr sz="1600" kern="1200">
          <a:solidFill>
            <a:schemeClr val="tx1"/>
          </a:solidFill>
          <a:latin typeface="+mn-lt"/>
          <a:ea typeface="+mn-ea"/>
          <a:cs typeface="+mn-cs"/>
        </a:defRPr>
      </a:lvl9pPr>
    </p:bodyStyle>
    <p:other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12" pos="7423">
          <p15:clr>
            <a:srgbClr val="F26B43"/>
          </p15:clr>
        </p15:guide>
        <p15:guide id="13" orient="horz" pos="981">
          <p15:clr>
            <a:srgbClr val="F26B43"/>
          </p15:clr>
        </p15:guide>
        <p15:guide id="14" orient="horz" pos="3793">
          <p15:clr>
            <a:srgbClr val="F26B43"/>
          </p15:clr>
        </p15:guide>
        <p15:guide id="15" orient="horz" pos="2160">
          <p15:clr>
            <a:srgbClr val="9FCC3B"/>
          </p15:clr>
        </p15:guide>
        <p15:guide id="16" pos="3840">
          <p15:clr>
            <a:srgbClr val="9FCC3B"/>
          </p15:clr>
        </p15:guide>
        <p15:guide id="17" pos="1844">
          <p15:clr>
            <a:srgbClr val="5ACBF0"/>
          </p15:clr>
        </p15:guide>
        <p15:guide id="18" pos="2116">
          <p15:clr>
            <a:srgbClr val="5ACBF0"/>
          </p15:clr>
        </p15:guide>
        <p15:guide id="19" pos="2479">
          <p15:clr>
            <a:srgbClr val="5ACBF0"/>
          </p15:clr>
        </p15:guide>
        <p15:guide id="20" pos="2751">
          <p15:clr>
            <a:srgbClr val="5ACBF0"/>
          </p15:clr>
        </p15:guide>
        <p15:guide id="21" pos="3704">
          <p15:clr>
            <a:srgbClr val="5ACBF0"/>
          </p15:clr>
        </p15:guide>
        <p15:guide id="22" pos="3976">
          <p15:clr>
            <a:srgbClr val="5ACBF0"/>
          </p15:clr>
        </p15:guide>
        <p15:guide id="23" pos="4929">
          <p15:clr>
            <a:srgbClr val="5ACBF0"/>
          </p15:clr>
        </p15:guide>
        <p15:guide id="24" pos="5201">
          <p15:clr>
            <a:srgbClr val="5ACBF0"/>
          </p15:clr>
        </p15:guide>
        <p15:guide id="25" pos="5564">
          <p15:clr>
            <a:srgbClr val="5ACBF0"/>
          </p15:clr>
        </p15:guide>
        <p15:guide id="26" pos="583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jp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13"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hyperlink" Target="https://github.com/atkuzmanov" TargetMode="External"/><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hyperlink" Target="https://atkuzmanov.wordpress.com/" TargetMode="External"/><Relationship Id="rId5" Type="http://schemas.openxmlformats.org/officeDocument/2006/relationships/image" Target="../media/image11.png"/><Relationship Id="rId10" Type="http://schemas.openxmlformats.org/officeDocument/2006/relationships/hyperlink" Target="https://linktr.ee/atkuzmanov" TargetMode="External"/><Relationship Id="rId4" Type="http://schemas.openxmlformats.org/officeDocument/2006/relationships/image" Target="../media/image10.png"/><Relationship Id="rId9" Type="http://schemas.openxmlformats.org/officeDocument/2006/relationships/hyperlink" Target="https://twitter.com/atkuzman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7.png"/><Relationship Id="rId7"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8.png"/><Relationship Id="rId7" Type="http://schemas.openxmlformats.org/officeDocument/2006/relationships/image" Target="../media/image26.sv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9.sv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56.sv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openapi-validate"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hyperlink" Target="https://www.npmjs.com/package/express-openapi-valid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png"/><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depechemode.de/lyrics/everything-counts-2/" TargetMode="External"/><Relationship Id="rId7" Type="http://schemas.openxmlformats.org/officeDocument/2006/relationships/image" Target="../media/image72.png"/><Relationship Id="rId12" Type="http://schemas.openxmlformats.org/officeDocument/2006/relationships/image" Target="../media/image28.sv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71.png"/><Relationship Id="rId11" Type="http://schemas.openxmlformats.org/officeDocument/2006/relationships/image" Target="../media/image27.png"/><Relationship Id="rId5" Type="http://schemas.openxmlformats.org/officeDocument/2006/relationships/hyperlink" Target="https://en.wikipedia.org/wiki/Everything_Counts" TargetMode="External"/><Relationship Id="rId10" Type="http://schemas.openxmlformats.org/officeDocument/2006/relationships/image" Target="../media/image26.svg"/><Relationship Id="rId4" Type="http://schemas.openxmlformats.org/officeDocument/2006/relationships/hyperlink" Target="https://www.youtube.com/watch?v=1t-gK-9EIq4" TargetMode="External"/><Relationship Id="rId9" Type="http://schemas.openxmlformats.org/officeDocument/2006/relationships/image" Target="../media/image2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3" Type="http://schemas.openxmlformats.org/officeDocument/2006/relationships/hyperlink" Target="https://springframework.guru/using-swagger-request-validator-to-validate-spring-cloud-contracts/" TargetMode="External"/><Relationship Id="rId18" Type="http://schemas.openxmlformats.org/officeDocument/2006/relationships/hyperlink" Target="https://medium.com/better-practices/api-first-software-development-for-modern-organizations-fdbfba9a66d3" TargetMode="External"/><Relationship Id="rId26" Type="http://schemas.openxmlformats.org/officeDocument/2006/relationships/hyperlink" Target="https://www.youtube.com/watch?v=1t-gK-9EIq4" TargetMode="External"/><Relationship Id="rId39" Type="http://schemas.openxmlformats.org/officeDocument/2006/relationships/hyperlink" Target="http://clipart-library.com/" TargetMode="External"/><Relationship Id="rId21" Type="http://schemas.openxmlformats.org/officeDocument/2006/relationships/hyperlink" Target="https://apievangelist.com/2019/07/15/what-is-an-api-contract/" TargetMode="External"/><Relationship Id="rId34" Type="http://schemas.openxmlformats.org/officeDocument/2006/relationships/hyperlink" Target="https://spring.io/trademarks" TargetMode="External"/><Relationship Id="rId42" Type="http://schemas.openxmlformats.org/officeDocument/2006/relationships/hyperlink" Target="https://en.wikipedia.org/wiki/BBC" TargetMode="External"/><Relationship Id="rId47" Type="http://schemas.openxmlformats.org/officeDocument/2006/relationships/hyperlink" Target="http://clipart-library.com/clip-art/214-2149139_engineer-clipart-construction-plan-blue-safety-icon-png.htm" TargetMode="External"/><Relationship Id="rId50" Type="http://schemas.openxmlformats.org/officeDocument/2006/relationships/hyperlink" Target="https://openclipart.org/detail/188833/document-pictogram" TargetMode="External"/><Relationship Id="rId7" Type="http://schemas.openxmlformats.org/officeDocument/2006/relationships/hyperlink" Target="https://swagger.io/blog/api-design/design-first-or-code-first-api-development/" TargetMode="External"/><Relationship Id="rId2" Type="http://schemas.openxmlformats.org/officeDocument/2006/relationships/notesSlide" Target="../notesSlides/notesSlide49.xml"/><Relationship Id="rId16" Type="http://schemas.openxmlformats.org/officeDocument/2006/relationships/hyperlink" Target="https://link.springer.com/chapter/10.1007/978-3-540-71289-3_2" TargetMode="External"/><Relationship Id="rId29" Type="http://schemas.openxmlformats.org/officeDocument/2006/relationships/hyperlink" Target="https://www.npmjs.com/package/express-openapi-validate" TargetMode="External"/><Relationship Id="rId11" Type="http://schemas.openxmlformats.org/officeDocument/2006/relationships/hyperlink" Target="https://www.atlassian.com/blog/technology/spec-first-api-development" TargetMode="External"/><Relationship Id="rId24" Type="http://schemas.openxmlformats.org/officeDocument/2006/relationships/hyperlink" Target="https://smartbear.com/blog/embracing-an-api-design-first-approach/" TargetMode="External"/><Relationship Id="rId32" Type="http://schemas.openxmlformats.org/officeDocument/2006/relationships/hyperlink" Target="https://en.wikipedia.org/wiki/TypeScript#/media/File:Typescript_logo_2020.svg" TargetMode="External"/><Relationship Id="rId37" Type="http://schemas.openxmlformats.org/officeDocument/2006/relationships/hyperlink" Target="https://www.teepublic.com/de/t-shirt/12045954-i-turn-ipa-into-api-coding" TargetMode="External"/><Relationship Id="rId40" Type="http://schemas.openxmlformats.org/officeDocument/2006/relationships/hyperlink" Target="https://openclipart.org/detail/104323/integrated-development-environment" TargetMode="External"/><Relationship Id="rId45" Type="http://schemas.openxmlformats.org/officeDocument/2006/relationships/hyperlink" Target="https://www.docker.com/company/newsroom/media-resources" TargetMode="External"/><Relationship Id="rId53" Type="http://schemas.openxmlformats.org/officeDocument/2006/relationships/image" Target="../media/image73.png"/><Relationship Id="rId5" Type="http://schemas.openxmlformats.org/officeDocument/2006/relationships/hyperlink" Target="https://swagger.io/resources/articles/adopting-an-api-first-approach/" TargetMode="External"/><Relationship Id="rId10" Type="http://schemas.openxmlformats.org/officeDocument/2006/relationships/hyperlink" Target="https://pactflow.io/blog/why-contract-testing/?utm_source=ossdocs&amp;utm_campaign=convince_me_what_is" TargetMode="External"/><Relationship Id="rId19" Type="http://schemas.openxmlformats.org/officeDocument/2006/relationships/hyperlink" Target="https://xkcd.com/1172/" TargetMode="External"/><Relationship Id="rId31" Type="http://schemas.openxmlformats.org/officeDocument/2006/relationships/hyperlink" Target="https://de.wikipedia.org/wiki/Datei:Java-Logo.svg" TargetMode="External"/><Relationship Id="rId44" Type="http://schemas.openxmlformats.org/officeDocument/2006/relationships/hyperlink" Target="http://clipart-library.com/clipart/377169.htm" TargetMode="External"/><Relationship Id="rId52" Type="http://schemas.openxmlformats.org/officeDocument/2006/relationships/hyperlink" Target="https://pixabay.com/illustrations/group-discussion-human-personal-1962592/" TargetMode="External"/><Relationship Id="rId4" Type="http://schemas.openxmlformats.org/officeDocument/2006/relationships/hyperlink" Target="https://swagger.io/specification/" TargetMode="External"/><Relationship Id="rId9" Type="http://schemas.openxmlformats.org/officeDocument/2006/relationships/hyperlink" Target="https://docs.pact.io/faq/convinceme/" TargetMode="External"/><Relationship Id="rId14" Type="http://schemas.openxmlformats.org/officeDocument/2006/relationships/hyperlink" Target="https://springframework.guru/using-spring-cloud-contract-for-consumer-driven-contracts/" TargetMode="External"/><Relationship Id="rId22" Type="http://schemas.openxmlformats.org/officeDocument/2006/relationships/hyperlink" Target="https://apisyouwonthate.com/blog/api-design-first-vs-code-first" TargetMode="External"/><Relationship Id="rId27" Type="http://schemas.openxmlformats.org/officeDocument/2006/relationships/hyperlink" Target="https://en.wikipedia.org/wiki/Everything_Counts" TargetMode="External"/><Relationship Id="rId30" Type="http://schemas.openxmlformats.org/officeDocument/2006/relationships/hyperlink" Target="https://www.npmjs.com/package/express-openapi-validator" TargetMode="External"/><Relationship Id="rId35" Type="http://schemas.openxmlformats.org/officeDocument/2006/relationships/hyperlink" Target="https://angular.io/presskit" TargetMode="External"/><Relationship Id="rId43" Type="http://schemas.openxmlformats.org/officeDocument/2006/relationships/hyperlink" Target="https://www.twilio.com/company/brand" TargetMode="External"/><Relationship Id="rId48" Type="http://schemas.openxmlformats.org/officeDocument/2006/relationships/hyperlink" Target="http://clipart-library.com/clip-art/light-bulb-clipart-transparent-12.htm" TargetMode="External"/><Relationship Id="rId8" Type="http://schemas.openxmlformats.org/officeDocument/2006/relationships/hyperlink" Target="https://openapi-generator.tech/" TargetMode="External"/><Relationship Id="rId51" Type="http://schemas.openxmlformats.org/officeDocument/2006/relationships/hyperlink" Target="https://openclipart.org/detail/320714/man-in-business-suit" TargetMode="External"/><Relationship Id="rId3" Type="http://schemas.openxmlformats.org/officeDocument/2006/relationships/hyperlink" Target="https://swagger.io/" TargetMode="External"/><Relationship Id="rId12" Type="http://schemas.openxmlformats.org/officeDocument/2006/relationships/hyperlink" Target="https://springframework.guru/defining-spring-cloud-contracts-in-open-api/" TargetMode="External"/><Relationship Id="rId17" Type="http://schemas.openxmlformats.org/officeDocument/2006/relationships/hyperlink" Target="https://dzone.com/articles/an-api-first-development-approach-1" TargetMode="External"/><Relationship Id="rId25" Type="http://schemas.openxmlformats.org/officeDocument/2006/relationships/hyperlink" Target="https://www.depechemode.de/lyrics/everything-counts-2/" TargetMode="External"/><Relationship Id="rId33" Type="http://schemas.openxmlformats.org/officeDocument/2006/relationships/hyperlink" Target="https://commons.wikimedia.org/wiki/File:JavaScript-logo.png" TargetMode="External"/><Relationship Id="rId38" Type="http://schemas.openxmlformats.org/officeDocument/2006/relationships/hyperlink" Target="https://openclipart.org/" TargetMode="External"/><Relationship Id="rId46" Type="http://schemas.openxmlformats.org/officeDocument/2006/relationships/hyperlink" Target="https://www.mongodb.com/brand-resources" TargetMode="External"/><Relationship Id="rId20" Type="http://schemas.openxmlformats.org/officeDocument/2006/relationships/hyperlink" Target="https://openclipart.org/detail/193532/contract" TargetMode="External"/><Relationship Id="rId41" Type="http://schemas.openxmlformats.org/officeDocument/2006/relationships/hyperlink" Target="https://en.wikipedia.org/wiki/Schwarz_Gruppe" TargetMode="External"/><Relationship Id="rId54" Type="http://schemas.openxmlformats.org/officeDocument/2006/relationships/image" Target="../media/image74.png"/><Relationship Id="rId1" Type="http://schemas.openxmlformats.org/officeDocument/2006/relationships/slideLayout" Target="../slideLayouts/slideLayout10.xml"/><Relationship Id="rId6" Type="http://schemas.openxmlformats.org/officeDocument/2006/relationships/hyperlink" Target="https://swagger.io/docs/specification/about/" TargetMode="External"/><Relationship Id="rId15" Type="http://schemas.openxmlformats.org/officeDocument/2006/relationships/hyperlink" Target="https://openpracticelibrary.com/practice/contract-first-development/" TargetMode="External"/><Relationship Id="rId23" Type="http://schemas.openxmlformats.org/officeDocument/2006/relationships/hyperlink" Target="https://www.visual-paradigm.com/guide/development/code-first-vs-design-first" TargetMode="External"/><Relationship Id="rId28" Type="http://schemas.openxmlformats.org/officeDocument/2006/relationships/hyperlink" Target="https://github.com/npm/logos/blob/master/npm%20logo/npm-logo-red.png" TargetMode="External"/><Relationship Id="rId36" Type="http://schemas.openxmlformats.org/officeDocument/2006/relationships/hyperlink" Target="https://twitter.com/SmartBear/status/914901646848679937" TargetMode="External"/><Relationship Id="rId49" Type="http://schemas.openxmlformats.org/officeDocument/2006/relationships/hyperlink" Target="https://openclipart.org/detail/237988/fi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3" Type="http://schemas.openxmlformats.org/officeDocument/2006/relationships/hyperlink" Target="https://openclipart.org/detail/275842/sisyphus-overcoming-silhouette" TargetMode="External"/><Relationship Id="rId18" Type="http://schemas.openxmlformats.org/officeDocument/2006/relationships/hyperlink" Target="http://www.wolfmatters.org/wolf-facts.html" TargetMode="External"/><Relationship Id="rId26" Type="http://schemas.openxmlformats.org/officeDocument/2006/relationships/hyperlink" Target="https://www.duunddastier.de/wp-content/uploads/2018/09/Wolf_Titelthema_c_Fotolia_DUDT-3-18_Beitragsbild.jpg" TargetMode="External"/><Relationship Id="rId39" Type="http://schemas.openxmlformats.org/officeDocument/2006/relationships/hyperlink" Target="https://blog.axway.com/amplify-products/api-management/what-is-an-api" TargetMode="External"/><Relationship Id="rId21" Type="http://schemas.openxmlformats.org/officeDocument/2006/relationships/hyperlink" Target="https://onekindplanet.org/animal/wolf-grey/" TargetMode="External"/><Relationship Id="rId34" Type="http://schemas.openxmlformats.org/officeDocument/2006/relationships/hyperlink" Target="https://openclipart.org/detail/313039/german-shepherd-sketch" TargetMode="External"/><Relationship Id="rId42" Type="http://schemas.openxmlformats.org/officeDocument/2006/relationships/image" Target="../media/image73.png"/><Relationship Id="rId7" Type="http://schemas.openxmlformats.org/officeDocument/2006/relationships/hyperlink" Target="https://openclipart.org/detail/188650/search-ideogram" TargetMode="External"/><Relationship Id="rId2" Type="http://schemas.openxmlformats.org/officeDocument/2006/relationships/notesSlide" Target="../notesSlides/notesSlide50.xml"/><Relationship Id="rId16" Type="http://schemas.openxmlformats.org/officeDocument/2006/relationships/hyperlink" Target="https://openclipart.org/detail/305632/beer-and-barley" TargetMode="External"/><Relationship Id="rId20" Type="http://schemas.openxmlformats.org/officeDocument/2006/relationships/hyperlink" Target="https://www.treehugger.com/wolf-facts-5120321" TargetMode="External"/><Relationship Id="rId29" Type="http://schemas.openxmlformats.org/officeDocument/2006/relationships/hyperlink" Target="https://i.pinimg.com/736x/6d/9f/53/6d9f5334e36f1ee02c73660a8247d185.jpg" TargetMode="External"/><Relationship Id="rId41" Type="http://schemas.openxmlformats.org/officeDocument/2006/relationships/hyperlink" Target="https://openclipart.org/detail/318251/multiple-screens" TargetMode="External"/><Relationship Id="rId1" Type="http://schemas.openxmlformats.org/officeDocument/2006/relationships/slideLayout" Target="../slideLayouts/slideLayout10.xml"/><Relationship Id="rId6" Type="http://schemas.openxmlformats.org/officeDocument/2006/relationships/hyperlink" Target="https://openclipart.org/detail/237996/package" TargetMode="External"/><Relationship Id="rId11" Type="http://schemas.openxmlformats.org/officeDocument/2006/relationships/hyperlink" Target="https://openclipart.org/detail/250266/cruz" TargetMode="External"/><Relationship Id="rId24" Type="http://schemas.openxmlformats.org/officeDocument/2006/relationships/hyperlink" Target="https://openclipart.org/detail/276597/brain-profile-line-art" TargetMode="External"/><Relationship Id="rId32" Type="http://schemas.openxmlformats.org/officeDocument/2006/relationships/hyperlink" Target="https://openclipart.org/detail/124147/wolf-3" TargetMode="External"/><Relationship Id="rId37" Type="http://schemas.openxmlformats.org/officeDocument/2006/relationships/hyperlink" Target="https://en.wikipedia.org/wiki/API" TargetMode="External"/><Relationship Id="rId40" Type="http://schemas.openxmlformats.org/officeDocument/2006/relationships/hyperlink" Target="https://openclipart.org/detail/13273/server" TargetMode="External"/><Relationship Id="rId5" Type="http://schemas.openxmlformats.org/officeDocument/2006/relationships/hyperlink" Target="http://clipart-library.com/clipart/lego-clipart-57.htm" TargetMode="External"/><Relationship Id="rId15" Type="http://schemas.openxmlformats.org/officeDocument/2006/relationships/hyperlink" Target="https://openclipart.org/detail/215760/simple-gear" TargetMode="External"/><Relationship Id="rId23" Type="http://schemas.openxmlformats.org/officeDocument/2006/relationships/hyperlink" Target="https://facts.net/nature/animals/wolf-facts/" TargetMode="External"/><Relationship Id="rId28" Type="http://schemas.openxmlformats.org/officeDocument/2006/relationships/hyperlink" Target="https://i.pinimg.com/originals/3c/1c/3d/3c1c3d238f290b47d4fdaa054c3d9616.jpg" TargetMode="External"/><Relationship Id="rId36" Type="http://schemas.openxmlformats.org/officeDocument/2006/relationships/hyperlink" Target="https://www.oreilly.com/library/view/head-first-design/0596007124/" TargetMode="External"/><Relationship Id="rId10" Type="http://schemas.openxmlformats.org/officeDocument/2006/relationships/hyperlink" Target="http://clipart-library.com/clipart/agreement-cliparts_14.htm" TargetMode="External"/><Relationship Id="rId19" Type="http://schemas.openxmlformats.org/officeDocument/2006/relationships/hyperlink" Target="https://www.nathab.com/blog/8-incredible-wolf-facts-everyone-should-know/" TargetMode="External"/><Relationship Id="rId31" Type="http://schemas.openxmlformats.org/officeDocument/2006/relationships/hyperlink" Target="https://www.treehugger.com/thmb/ACY907vXT6tiv9IR3GxkfFyU-VQ=/2113x0/filters:no_upscale():max_bytes(150000):strip_icc():format(webp)/GettyImages-1049557440-213fbe0089654a8684b2e081a5991963.jpg" TargetMode="External"/><Relationship Id="rId4" Type="http://schemas.openxmlformats.org/officeDocument/2006/relationships/hyperlink" Target="https://openapi-generator.tech/img/mono-logo.svg" TargetMode="External"/><Relationship Id="rId9" Type="http://schemas.openxmlformats.org/officeDocument/2006/relationships/hyperlink" Target="https://en.wikipedia.org/wiki/Swagger_(software)#/media/File:Swagger-logo.png" TargetMode="External"/><Relationship Id="rId14" Type="http://schemas.openxmlformats.org/officeDocument/2006/relationships/hyperlink" Target="https://openclipart.org/detail/307282/shaking-hands-silhouette" TargetMode="External"/><Relationship Id="rId22" Type="http://schemas.openxmlformats.org/officeDocument/2006/relationships/hyperlink" Target="https://www.factretriever.com/wolves-facts" TargetMode="External"/><Relationship Id="rId27" Type="http://schemas.openxmlformats.org/officeDocument/2006/relationships/hyperlink" Target="https://www.animalsprints.com/p/491/gray-timber-wolf-pair-canis-lupus-bozeman-area-7992771.jpg" TargetMode="External"/><Relationship Id="rId30" Type="http://schemas.openxmlformats.org/officeDocument/2006/relationships/hyperlink" Target="https://howlingforjustice.files.wordpress.com/2011/09/howling-wolf-1.jpg?w=584" TargetMode="External"/><Relationship Id="rId35" Type="http://schemas.openxmlformats.org/officeDocument/2006/relationships/hyperlink" Target="https://www.oreilly.com/library/view/head-first-java/0596009208/" TargetMode="External"/><Relationship Id="rId43" Type="http://schemas.openxmlformats.org/officeDocument/2006/relationships/image" Target="../media/image74.png"/><Relationship Id="rId8" Type="http://schemas.openxmlformats.org/officeDocument/2006/relationships/hyperlink" Target="https://openclipart.org/detail/190964/design" TargetMode="External"/><Relationship Id="rId3" Type="http://schemas.openxmlformats.org/officeDocument/2006/relationships/hyperlink" Target="https://www.openapis.org/wp-content/uploads/sites/3/2016/10/OpenAPI_Pantone.png" TargetMode="External"/><Relationship Id="rId12" Type="http://schemas.openxmlformats.org/officeDocument/2006/relationships/hyperlink" Target="https://openclipart.org/detail/194308/dev-minus" TargetMode="External"/><Relationship Id="rId17" Type="http://schemas.openxmlformats.org/officeDocument/2006/relationships/hyperlink" Target="https://www.euronatur.org/en/what-we-do/endangered-species/wolf/wolves-in-europe/" TargetMode="External"/><Relationship Id="rId25" Type="http://schemas.openxmlformats.org/officeDocument/2006/relationships/hyperlink" Target="http://clipart-library.com/clip-art/308-3080052_freetoedit-silhouette-art-night-sky-moon-disney-wolf.htm" TargetMode="External"/><Relationship Id="rId33" Type="http://schemas.openxmlformats.org/officeDocument/2006/relationships/hyperlink" Target="https://openclipart.org/detail/26795/siamese-cat" TargetMode="External"/><Relationship Id="rId38" Type="http://schemas.openxmlformats.org/officeDocument/2006/relationships/hyperlink" Target="https://www.mulesoft.com/resources/api/what-is-an-api"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hyperlink" Target="https://www.linkedin.com/in/atkuzmanov/" TargetMode="External"/><Relationship Id="rId3" Type="http://schemas.openxmlformats.org/officeDocument/2006/relationships/hyperlink" Target="https://bg.it.schwarz/" TargetMode="External"/><Relationship Id="rId7" Type="http://schemas.openxmlformats.org/officeDocument/2006/relationships/hyperlink" Target="https://github.com/atkuzmanov" TargetMode="External"/><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3.png"/><Relationship Id="rId11" Type="http://schemas.openxmlformats.org/officeDocument/2006/relationships/hyperlink" Target="https://atkuzmanov.wordpress.com/" TargetMode="External"/><Relationship Id="rId5" Type="http://schemas.openxmlformats.org/officeDocument/2006/relationships/image" Target="../media/image75.png"/><Relationship Id="rId10" Type="http://schemas.openxmlformats.org/officeDocument/2006/relationships/hyperlink" Target="https://linktr.ee/atkuzmanov" TargetMode="External"/><Relationship Id="rId4" Type="http://schemas.openxmlformats.org/officeDocument/2006/relationships/hyperlink" Target="https://bg.it.schwarz/career" TargetMode="External"/><Relationship Id="rId9" Type="http://schemas.openxmlformats.org/officeDocument/2006/relationships/hyperlink" Target="https://twitter.com/atkuzmanov"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10.xml"/><Relationship Id="rId4" Type="http://schemas.openxmlformats.org/officeDocument/2006/relationships/hyperlink" Target="https://xkcd.com/1172/"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jp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hyperlink" Target="https://www.euronatur.org/en/what-we-do/endangered-species/wolf/wolves-in-europe/"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descr="Ein Bild, das Unschärfe enthält.&#10;&#10;Automatisch generierte Beschreibung">
            <a:extLst>
              <a:ext uri="{FF2B5EF4-FFF2-40B4-BE49-F238E27FC236}">
                <a16:creationId xmlns:a16="http://schemas.microsoft.com/office/drawing/2014/main" id="{82494AE3-BA55-4FFD-9015-136C5820B5D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306" r="19306"/>
          <a:stretch>
            <a:fillRect/>
          </a:stretch>
        </p:blipFill>
        <p:spPr/>
      </p:pic>
      <p:sp>
        <p:nvSpPr>
          <p:cNvPr id="6" name="Titel 5">
            <a:extLst>
              <a:ext uri="{FF2B5EF4-FFF2-40B4-BE49-F238E27FC236}">
                <a16:creationId xmlns:a16="http://schemas.microsoft.com/office/drawing/2014/main" id="{B22754CC-299C-41F1-8000-E38EE5D33F6D}"/>
              </a:ext>
            </a:extLst>
          </p:cNvPr>
          <p:cNvSpPr>
            <a:spLocks noGrp="1"/>
          </p:cNvSpPr>
          <p:nvPr>
            <p:ph type="ctrTitle"/>
          </p:nvPr>
        </p:nvSpPr>
        <p:spPr>
          <a:xfrm>
            <a:off x="551872" y="2205410"/>
            <a:ext cx="6984288" cy="1656000"/>
          </a:xfrm>
        </p:spPr>
        <p:txBody>
          <a:bodyPr/>
          <a:lstStyle/>
          <a:p>
            <a:pPr>
              <a:spcAft>
                <a:spcPts val="0"/>
              </a:spcAft>
            </a:pPr>
            <a:r>
              <a:rPr lang="en-GB" sz="3000" dirty="0">
                <a:latin typeface="Arial" panose="020B0604020202020204" pitchFamily="34" charset="0"/>
                <a:cs typeface="Arial" panose="020B0604020202020204" pitchFamily="34" charset="0"/>
              </a:rPr>
              <a:t>API-first! </a:t>
            </a:r>
            <a:br>
              <a:rPr lang="en-GB" sz="3000" dirty="0">
                <a:latin typeface="Arial" panose="020B0604020202020204" pitchFamily="34" charset="0"/>
                <a:cs typeface="Arial" panose="020B0604020202020204" pitchFamily="34" charset="0"/>
              </a:rPr>
            </a:br>
            <a:r>
              <a:rPr lang="en-GB" sz="3000" dirty="0">
                <a:latin typeface="Arial" panose="020B0604020202020204" pitchFamily="34" charset="0"/>
                <a:cs typeface="Arial" panose="020B0604020202020204" pitchFamily="34" charset="0"/>
              </a:rPr>
              <a:t>Contract-first! </a:t>
            </a:r>
            <a:br>
              <a:rPr lang="en-GB" sz="3000" dirty="0">
                <a:latin typeface="Arial" panose="020B0604020202020204" pitchFamily="34" charset="0"/>
                <a:cs typeface="Arial" panose="020B0604020202020204" pitchFamily="34" charset="0"/>
              </a:rPr>
            </a:br>
            <a:r>
              <a:rPr lang="en-GB" sz="3000" dirty="0">
                <a:latin typeface="Arial" panose="020B0604020202020204" pitchFamily="34" charset="0"/>
                <a:cs typeface="Arial" panose="020B0604020202020204" pitchFamily="34" charset="0"/>
              </a:rPr>
              <a:t>Make API development great again!</a:t>
            </a:r>
          </a:p>
        </p:txBody>
      </p:sp>
      <p:sp>
        <p:nvSpPr>
          <p:cNvPr id="7" name="Untertitel 6">
            <a:extLst>
              <a:ext uri="{FF2B5EF4-FFF2-40B4-BE49-F238E27FC236}">
                <a16:creationId xmlns:a16="http://schemas.microsoft.com/office/drawing/2014/main" id="{46F8E3CB-0867-4188-A3DE-43C4E467D036}"/>
              </a:ext>
            </a:extLst>
          </p:cNvPr>
          <p:cNvSpPr>
            <a:spLocks noGrp="1"/>
          </p:cNvSpPr>
          <p:nvPr>
            <p:ph type="subTitle" idx="1"/>
          </p:nvPr>
        </p:nvSpPr>
        <p:spPr/>
        <p:txBody>
          <a:bodyPr/>
          <a:lstStyle/>
          <a:p>
            <a:r>
              <a:rPr lang="de-DE" sz="1800" dirty="0"/>
              <a:t>Atanas L. </a:t>
            </a:r>
            <a:r>
              <a:rPr lang="de-DE" sz="1800" dirty="0" err="1"/>
              <a:t>Kuzmanov</a:t>
            </a:r>
            <a:endParaRPr lang="de-DE" sz="1800" dirty="0"/>
          </a:p>
          <a:p>
            <a:r>
              <a:rPr lang="de-DE" sz="1800" dirty="0"/>
              <a:t>Senior Software Engineer</a:t>
            </a:r>
          </a:p>
          <a:p>
            <a:r>
              <a:rPr lang="de-DE" sz="1800" dirty="0"/>
              <a:t>IT Solution Development</a:t>
            </a:r>
          </a:p>
          <a:p>
            <a:r>
              <a:rPr lang="de-DE" sz="1800" dirty="0" err="1"/>
              <a:t>SchwarzIT</a:t>
            </a:r>
            <a:r>
              <a:rPr lang="de-DE" sz="1800" dirty="0"/>
              <a:t> </a:t>
            </a:r>
            <a:r>
              <a:rPr lang="de-DE" sz="1800" dirty="0" err="1"/>
              <a:t>Bulgaria</a:t>
            </a:r>
            <a:endParaRPr lang="de-DE" sz="1800" dirty="0"/>
          </a:p>
          <a:p>
            <a:endParaRPr lang="de-DE" sz="1800" dirty="0"/>
          </a:p>
        </p:txBody>
      </p:sp>
      <p:sp>
        <p:nvSpPr>
          <p:cNvPr id="8" name="Textplatzhalter 7">
            <a:extLst>
              <a:ext uri="{FF2B5EF4-FFF2-40B4-BE49-F238E27FC236}">
                <a16:creationId xmlns:a16="http://schemas.microsoft.com/office/drawing/2014/main" id="{E35206FF-937B-492E-B101-9176F841A2ED}"/>
              </a:ext>
            </a:extLst>
          </p:cNvPr>
          <p:cNvSpPr>
            <a:spLocks noGrp="1"/>
          </p:cNvSpPr>
          <p:nvPr>
            <p:ph type="body" sz="quarter" idx="10"/>
          </p:nvPr>
        </p:nvSpPr>
        <p:spPr>
          <a:xfrm>
            <a:off x="551252" y="5493089"/>
            <a:ext cx="5759916" cy="360040"/>
          </a:xfrm>
        </p:spPr>
        <p:txBody>
          <a:bodyPr/>
          <a:lstStyle/>
          <a:p>
            <a:r>
              <a:rPr lang="de-DE" dirty="0"/>
              <a:t>Sofia, </a:t>
            </a:r>
            <a:r>
              <a:rPr lang="de-DE" dirty="0" err="1"/>
              <a:t>Bulgaria</a:t>
            </a:r>
            <a:r>
              <a:rPr lang="de-DE" dirty="0"/>
              <a:t> 22. </a:t>
            </a:r>
            <a:r>
              <a:rPr lang="de-DE" dirty="0" err="1"/>
              <a:t>October</a:t>
            </a:r>
            <a:r>
              <a:rPr lang="de-DE" dirty="0"/>
              <a:t> 2021 </a:t>
            </a:r>
          </a:p>
          <a:p>
            <a:endParaRPr lang="de-DE" dirty="0"/>
          </a:p>
        </p:txBody>
      </p:sp>
      <p:grpSp>
        <p:nvGrpSpPr>
          <p:cNvPr id="14" name="Grafik 4">
            <a:extLst>
              <a:ext uri="{FF2B5EF4-FFF2-40B4-BE49-F238E27FC236}">
                <a16:creationId xmlns:a16="http://schemas.microsoft.com/office/drawing/2014/main" id="{433DE19E-AD5D-4BD9-A490-CACA5EDFEBDA}"/>
              </a:ext>
            </a:extLst>
          </p:cNvPr>
          <p:cNvGrpSpPr>
            <a:grpSpLocks noChangeAspect="1"/>
          </p:cNvGrpSpPr>
          <p:nvPr/>
        </p:nvGrpSpPr>
        <p:grpSpPr>
          <a:xfrm>
            <a:off x="551384" y="6021288"/>
            <a:ext cx="1525500" cy="378000"/>
            <a:chOff x="3791744" y="6145884"/>
            <a:chExt cx="1076325" cy="266700"/>
          </a:xfrm>
        </p:grpSpPr>
        <p:grpSp>
          <p:nvGrpSpPr>
            <p:cNvPr id="15" name="Grafik 4">
              <a:extLst>
                <a:ext uri="{FF2B5EF4-FFF2-40B4-BE49-F238E27FC236}">
                  <a16:creationId xmlns:a16="http://schemas.microsoft.com/office/drawing/2014/main" id="{CAA24E8E-6B2B-40EF-8EE1-67B8630338A2}"/>
                </a:ext>
              </a:extLst>
            </p:cNvPr>
            <p:cNvGrpSpPr/>
            <p:nvPr/>
          </p:nvGrpSpPr>
          <p:grpSpPr>
            <a:xfrm>
              <a:off x="3791744" y="6145884"/>
              <a:ext cx="1074458" cy="270005"/>
              <a:chOff x="3791744" y="6145884"/>
              <a:chExt cx="1074458" cy="270005"/>
            </a:xfrm>
          </p:grpSpPr>
          <p:sp>
            <p:nvSpPr>
              <p:cNvPr id="28" name="Freihandform: Form 27">
                <a:extLst>
                  <a:ext uri="{FF2B5EF4-FFF2-40B4-BE49-F238E27FC236}">
                    <a16:creationId xmlns:a16="http://schemas.microsoft.com/office/drawing/2014/main" id="{BB59B144-19E0-42D3-8458-FACC01643531}"/>
                  </a:ext>
                </a:extLst>
              </p:cNvPr>
              <p:cNvSpPr/>
              <p:nvPr/>
            </p:nvSpPr>
            <p:spPr>
              <a:xfrm>
                <a:off x="3791744" y="6145884"/>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6E1E6E"/>
              </a:solidFill>
              <a:ln w="9525" cap="flat">
                <a:noFill/>
                <a:prstDash val="solid"/>
                <a:miter/>
              </a:ln>
            </p:spPr>
            <p:txBody>
              <a:bodyPr rtlCol="0" anchor="ctr"/>
              <a:lstStyle/>
              <a:p>
                <a:endParaRPr lang="de-DE"/>
              </a:p>
            </p:txBody>
          </p:sp>
          <p:sp>
            <p:nvSpPr>
              <p:cNvPr id="29" name="Freihandform: Form 28">
                <a:extLst>
                  <a:ext uri="{FF2B5EF4-FFF2-40B4-BE49-F238E27FC236}">
                    <a16:creationId xmlns:a16="http://schemas.microsoft.com/office/drawing/2014/main" id="{AB348193-B9D5-4E23-9150-86B0D8EDCEF1}"/>
                  </a:ext>
                </a:extLst>
              </p:cNvPr>
              <p:cNvSpPr/>
              <p:nvPr/>
            </p:nvSpPr>
            <p:spPr>
              <a:xfrm>
                <a:off x="3881736" y="6235885"/>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FFFFFF"/>
              </a:solidFill>
              <a:ln w="9525" cap="flat">
                <a:noFill/>
                <a:prstDash val="solid"/>
                <a:miter/>
              </a:ln>
            </p:spPr>
            <p:txBody>
              <a:bodyPr rtlCol="0" anchor="ctr"/>
              <a:lstStyle/>
              <a:p>
                <a:endParaRPr lang="de-DE"/>
              </a:p>
            </p:txBody>
          </p:sp>
        </p:grpSp>
        <p:grpSp>
          <p:nvGrpSpPr>
            <p:cNvPr id="16" name="Grafik 4">
              <a:extLst>
                <a:ext uri="{FF2B5EF4-FFF2-40B4-BE49-F238E27FC236}">
                  <a16:creationId xmlns:a16="http://schemas.microsoft.com/office/drawing/2014/main" id="{E9BDDC5D-D61E-424C-B341-D19B71AFA701}"/>
                </a:ext>
              </a:extLst>
            </p:cNvPr>
            <p:cNvGrpSpPr/>
            <p:nvPr/>
          </p:nvGrpSpPr>
          <p:grpSpPr>
            <a:xfrm>
              <a:off x="3971985" y="6233752"/>
              <a:ext cx="805491" cy="94278"/>
              <a:chOff x="3971985" y="6233752"/>
              <a:chExt cx="805491" cy="94278"/>
            </a:xfrm>
          </p:grpSpPr>
          <p:grpSp>
            <p:nvGrpSpPr>
              <p:cNvPr id="17" name="Grafik 4">
                <a:extLst>
                  <a:ext uri="{FF2B5EF4-FFF2-40B4-BE49-F238E27FC236}">
                    <a16:creationId xmlns:a16="http://schemas.microsoft.com/office/drawing/2014/main" id="{AC7E7670-D466-4639-99FE-40F90D861876}"/>
                  </a:ext>
                </a:extLst>
              </p:cNvPr>
              <p:cNvGrpSpPr/>
              <p:nvPr/>
            </p:nvGrpSpPr>
            <p:grpSpPr>
              <a:xfrm>
                <a:off x="4078227" y="6233752"/>
                <a:ext cx="699249" cy="94278"/>
                <a:chOff x="4078227" y="6233752"/>
                <a:chExt cx="699249" cy="94278"/>
              </a:xfrm>
              <a:solidFill>
                <a:srgbClr val="C6C6C6"/>
              </a:solidFill>
            </p:grpSpPr>
            <p:sp>
              <p:nvSpPr>
                <p:cNvPr id="20" name="Freihandform: Form 19">
                  <a:extLst>
                    <a:ext uri="{FF2B5EF4-FFF2-40B4-BE49-F238E27FC236}">
                      <a16:creationId xmlns:a16="http://schemas.microsoft.com/office/drawing/2014/main" id="{FE7CC77C-2F6E-40DA-9857-CD37D521E41D}"/>
                    </a:ext>
                  </a:extLst>
                </p:cNvPr>
                <p:cNvSpPr/>
                <p:nvPr/>
              </p:nvSpPr>
              <p:spPr>
                <a:xfrm>
                  <a:off x="4078227" y="6308856"/>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C6C6C6"/>
                </a:solidFill>
                <a:ln w="9525" cap="flat">
                  <a:noFill/>
                  <a:prstDash val="solid"/>
                  <a:miter/>
                </a:ln>
              </p:spPr>
              <p:txBody>
                <a:bodyPr rtlCol="0" anchor="ctr"/>
                <a:lstStyle/>
                <a:p>
                  <a:endParaRPr lang="de-DE"/>
                </a:p>
              </p:txBody>
            </p:sp>
            <p:sp>
              <p:nvSpPr>
                <p:cNvPr id="21" name="Freihandform: Form 20">
                  <a:extLst>
                    <a:ext uri="{FF2B5EF4-FFF2-40B4-BE49-F238E27FC236}">
                      <a16:creationId xmlns:a16="http://schemas.microsoft.com/office/drawing/2014/main" id="{69E2CB4F-A736-4496-B31D-DC330863EEA1}"/>
                    </a:ext>
                  </a:extLst>
                </p:cNvPr>
                <p:cNvSpPr/>
                <p:nvPr/>
              </p:nvSpPr>
              <p:spPr>
                <a:xfrm>
                  <a:off x="4115003" y="6233752"/>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8"/>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C6C6C6"/>
                </a:solidFill>
                <a:ln w="9525" cap="flat">
                  <a:noFill/>
                  <a:prstDash val="solid"/>
                  <a:miter/>
                </a:ln>
              </p:spPr>
              <p:txBody>
                <a:bodyPr rtlCol="0" anchor="ctr"/>
                <a:lstStyle/>
                <a:p>
                  <a:endParaRPr lang="de-DE"/>
                </a:p>
              </p:txBody>
            </p:sp>
            <p:sp>
              <p:nvSpPr>
                <p:cNvPr id="22" name="Freihandform: Form 21">
                  <a:extLst>
                    <a:ext uri="{FF2B5EF4-FFF2-40B4-BE49-F238E27FC236}">
                      <a16:creationId xmlns:a16="http://schemas.microsoft.com/office/drawing/2014/main" id="{C783DF3D-F0FA-427E-B38B-B719EEF22359}"/>
                    </a:ext>
                  </a:extLst>
                </p:cNvPr>
                <p:cNvSpPr/>
                <p:nvPr/>
              </p:nvSpPr>
              <p:spPr>
                <a:xfrm>
                  <a:off x="4203605" y="6233752"/>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C6C6C6"/>
                </a:solidFill>
                <a:ln w="9525" cap="flat">
                  <a:noFill/>
                  <a:prstDash val="solid"/>
                  <a:miter/>
                </a:ln>
              </p:spPr>
              <p:txBody>
                <a:bodyPr rtlCol="0" anchor="ctr"/>
                <a:lstStyle/>
                <a:p>
                  <a:endParaRPr lang="de-DE"/>
                </a:p>
              </p:txBody>
            </p:sp>
            <p:sp>
              <p:nvSpPr>
                <p:cNvPr id="23" name="Freihandform: Form 22">
                  <a:extLst>
                    <a:ext uri="{FF2B5EF4-FFF2-40B4-BE49-F238E27FC236}">
                      <a16:creationId xmlns:a16="http://schemas.microsoft.com/office/drawing/2014/main" id="{25F7B5FD-BD25-4694-A711-47059F10B321}"/>
                    </a:ext>
                  </a:extLst>
                </p:cNvPr>
                <p:cNvSpPr/>
                <p:nvPr/>
              </p:nvSpPr>
              <p:spPr>
                <a:xfrm>
                  <a:off x="4305303" y="6235895"/>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C6C6C6"/>
                </a:solidFill>
                <a:ln w="9525" cap="flat">
                  <a:noFill/>
                  <a:prstDash val="solid"/>
                  <a:miter/>
                </a:ln>
              </p:spPr>
              <p:txBody>
                <a:bodyPr rtlCol="0" anchor="ctr"/>
                <a:lstStyle/>
                <a:p>
                  <a:endParaRPr lang="de-DE"/>
                </a:p>
              </p:txBody>
            </p:sp>
            <p:sp>
              <p:nvSpPr>
                <p:cNvPr id="24" name="Freihandform: Form 23">
                  <a:extLst>
                    <a:ext uri="{FF2B5EF4-FFF2-40B4-BE49-F238E27FC236}">
                      <a16:creationId xmlns:a16="http://schemas.microsoft.com/office/drawing/2014/main" id="{85AD003B-AC70-416B-AC58-76C41E05CD85}"/>
                    </a:ext>
                  </a:extLst>
                </p:cNvPr>
                <p:cNvSpPr/>
                <p:nvPr/>
              </p:nvSpPr>
              <p:spPr>
                <a:xfrm>
                  <a:off x="4394762" y="6235895"/>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C6C6C6"/>
                </a:solidFill>
                <a:ln w="9525" cap="flat">
                  <a:noFill/>
                  <a:prstDash val="solid"/>
                  <a:miter/>
                </a:ln>
              </p:spPr>
              <p:txBody>
                <a:bodyPr rtlCol="0" anchor="ctr"/>
                <a:lstStyle/>
                <a:p>
                  <a:endParaRPr lang="de-DE"/>
                </a:p>
              </p:txBody>
            </p:sp>
            <p:sp>
              <p:nvSpPr>
                <p:cNvPr id="25" name="Freihandform: Form 24">
                  <a:extLst>
                    <a:ext uri="{FF2B5EF4-FFF2-40B4-BE49-F238E27FC236}">
                      <a16:creationId xmlns:a16="http://schemas.microsoft.com/office/drawing/2014/main" id="{78CEA222-D349-46E4-84CC-65E81F852098}"/>
                    </a:ext>
                  </a:extLst>
                </p:cNvPr>
                <p:cNvSpPr/>
                <p:nvPr/>
              </p:nvSpPr>
              <p:spPr>
                <a:xfrm>
                  <a:off x="4509576" y="6235895"/>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497 h 89973"/>
                    <a:gd name="connsiteX10" fmla="*/ 28966 w 85944"/>
                    <a:gd name="connsiteY10" fmla="*/ 54188 h 89973"/>
                    <a:gd name="connsiteX11" fmla="*/ 56436 w 85944"/>
                    <a:gd name="connsiteY11" fmla="*/ 54188 h 89973"/>
                    <a:gd name="connsiteX12" fmla="*/ 42958 w 85944"/>
                    <a:gd name="connsiteY12" fmla="*/ 15497 h 89973"/>
                    <a:gd name="connsiteX13" fmla="*/ 42577 w 85944"/>
                    <a:gd name="connsiteY13" fmla="*/ 1549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497"/>
                      </a:moveTo>
                      <a:lnTo>
                        <a:pt x="28966" y="54188"/>
                      </a:lnTo>
                      <a:lnTo>
                        <a:pt x="56436" y="54188"/>
                      </a:lnTo>
                      <a:lnTo>
                        <a:pt x="42958" y="15497"/>
                      </a:lnTo>
                      <a:lnTo>
                        <a:pt x="42577" y="15497"/>
                      </a:lnTo>
                      <a:close/>
                    </a:path>
                  </a:pathLst>
                </a:custGeom>
                <a:solidFill>
                  <a:srgbClr val="C6C6C6"/>
                </a:solidFill>
                <a:ln w="9525" cap="flat">
                  <a:noFill/>
                  <a:prstDash val="solid"/>
                  <a:miter/>
                </a:ln>
              </p:spPr>
              <p:txBody>
                <a:bodyPr rtlCol="0" anchor="ctr"/>
                <a:lstStyle/>
                <a:p>
                  <a:endParaRPr lang="de-DE"/>
                </a:p>
              </p:txBody>
            </p:sp>
            <p:sp>
              <p:nvSpPr>
                <p:cNvPr id="26" name="Freihandform: Form 25">
                  <a:extLst>
                    <a:ext uri="{FF2B5EF4-FFF2-40B4-BE49-F238E27FC236}">
                      <a16:creationId xmlns:a16="http://schemas.microsoft.com/office/drawing/2014/main" id="{79A30358-669F-4ED7-A9C3-59677CCF3647}"/>
                    </a:ext>
                  </a:extLst>
                </p:cNvPr>
                <p:cNvSpPr/>
                <p:nvPr/>
              </p:nvSpPr>
              <p:spPr>
                <a:xfrm>
                  <a:off x="4611636" y="6235895"/>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48 h 89973"/>
                    <a:gd name="connsiteX18" fmla="*/ 56959 w 76104"/>
                    <a:gd name="connsiteY18" fmla="*/ 26584 h 89973"/>
                    <a:gd name="connsiteX19" fmla="*/ 53369 w 76104"/>
                    <a:gd name="connsiteY19" fmla="*/ 16183 h 89973"/>
                    <a:gd name="connsiteX20" fmla="*/ 41834 w 76104"/>
                    <a:gd name="connsiteY20" fmla="*/ 12840 h 89973"/>
                    <a:gd name="connsiteX21" fmla="*/ 15754 w 76104"/>
                    <a:gd name="connsiteY21" fmla="*/ 12840 h 89973"/>
                    <a:gd name="connsiteX22" fmla="*/ 15754 w 76104"/>
                    <a:gd name="connsiteY22" fmla="*/ 40938 h 89973"/>
                    <a:gd name="connsiteX23" fmla="*/ 41967 w 76104"/>
                    <a:gd name="connsiteY23" fmla="*/ 4093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48"/>
                      </a:moveTo>
                      <a:cubicBezTo>
                        <a:pt x="51968" y="40948"/>
                        <a:pt x="56959" y="36157"/>
                        <a:pt x="56959" y="26584"/>
                      </a:cubicBezTo>
                      <a:cubicBezTo>
                        <a:pt x="56959" y="21879"/>
                        <a:pt x="55759" y="18421"/>
                        <a:pt x="53369" y="16183"/>
                      </a:cubicBezTo>
                      <a:cubicBezTo>
                        <a:pt x="50978" y="13964"/>
                        <a:pt x="47130" y="12840"/>
                        <a:pt x="41834" y="12840"/>
                      </a:cubicBezTo>
                      <a:lnTo>
                        <a:pt x="15754" y="12840"/>
                      </a:lnTo>
                      <a:lnTo>
                        <a:pt x="15754" y="40938"/>
                      </a:lnTo>
                      <a:lnTo>
                        <a:pt x="41967" y="40938"/>
                      </a:lnTo>
                      <a:close/>
                    </a:path>
                  </a:pathLst>
                </a:custGeom>
                <a:solidFill>
                  <a:srgbClr val="C6C6C6"/>
                </a:solidFill>
                <a:ln w="9525" cap="flat">
                  <a:noFill/>
                  <a:prstDash val="solid"/>
                  <a:miter/>
                </a:ln>
              </p:spPr>
              <p:txBody>
                <a:bodyPr rtlCol="0" anchor="ctr"/>
                <a:lstStyle/>
                <a:p>
                  <a:endParaRPr lang="de-DE"/>
                </a:p>
              </p:txBody>
            </p:sp>
            <p:sp>
              <p:nvSpPr>
                <p:cNvPr id="27" name="Freihandform: Form 26">
                  <a:extLst>
                    <a:ext uri="{FF2B5EF4-FFF2-40B4-BE49-F238E27FC236}">
                      <a16:creationId xmlns:a16="http://schemas.microsoft.com/office/drawing/2014/main" id="{1A80A396-09DE-4C7E-84DA-82B51256FBD7}"/>
                    </a:ext>
                  </a:extLst>
                </p:cNvPr>
                <p:cNvSpPr/>
                <p:nvPr/>
              </p:nvSpPr>
              <p:spPr>
                <a:xfrm>
                  <a:off x="4703762" y="6235895"/>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C6C6C6"/>
                </a:solidFill>
                <a:ln w="9525" cap="flat">
                  <a:noFill/>
                  <a:prstDash val="solid"/>
                  <a:miter/>
                </a:ln>
              </p:spPr>
              <p:txBody>
                <a:bodyPr rtlCol="0" anchor="ctr"/>
                <a:lstStyle/>
                <a:p>
                  <a:endParaRPr lang="de-DE"/>
                </a:p>
              </p:txBody>
            </p:sp>
          </p:grpSp>
          <p:sp>
            <p:nvSpPr>
              <p:cNvPr id="18" name="Freihandform: Form 17">
                <a:extLst>
                  <a:ext uri="{FF2B5EF4-FFF2-40B4-BE49-F238E27FC236}">
                    <a16:creationId xmlns:a16="http://schemas.microsoft.com/office/drawing/2014/main" id="{C54C4654-9D5E-4452-94FD-7642CB68BE39}"/>
                  </a:ext>
                </a:extLst>
              </p:cNvPr>
              <p:cNvSpPr/>
              <p:nvPr/>
            </p:nvSpPr>
            <p:spPr>
              <a:xfrm>
                <a:off x="3971985" y="6235895"/>
                <a:ext cx="15754" cy="89973"/>
              </a:xfrm>
              <a:custGeom>
                <a:avLst/>
                <a:gdLst>
                  <a:gd name="connsiteX0" fmla="*/ 15754 w 15754"/>
                  <a:gd name="connsiteY0" fmla="*/ 0 h 89973"/>
                  <a:gd name="connsiteX1" fmla="*/ 15754 w 15754"/>
                  <a:gd name="connsiteY1" fmla="*/ 89973 h 89973"/>
                  <a:gd name="connsiteX2" fmla="*/ 0 w 15754"/>
                  <a:gd name="connsiteY2" fmla="*/ 89973 h 89973"/>
                  <a:gd name="connsiteX3" fmla="*/ 0 w 15754"/>
                  <a:gd name="connsiteY3" fmla="*/ 0 h 89973"/>
                  <a:gd name="connsiteX4" fmla="*/ 15754 w 15754"/>
                  <a:gd name="connsiteY4" fmla="*/ 0 h 89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73">
                    <a:moveTo>
                      <a:pt x="15754" y="0"/>
                    </a:moveTo>
                    <a:lnTo>
                      <a:pt x="15754" y="89973"/>
                    </a:lnTo>
                    <a:lnTo>
                      <a:pt x="0" y="89973"/>
                    </a:lnTo>
                    <a:lnTo>
                      <a:pt x="0" y="0"/>
                    </a:lnTo>
                    <a:lnTo>
                      <a:pt x="15754" y="0"/>
                    </a:lnTo>
                    <a:close/>
                  </a:path>
                </a:pathLst>
              </a:custGeom>
              <a:solidFill>
                <a:srgbClr val="FFFFFF"/>
              </a:solidFill>
              <a:ln w="9525"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B4BB2800-3309-4BB8-9E81-489118C6C906}"/>
                  </a:ext>
                </a:extLst>
              </p:cNvPr>
              <p:cNvSpPr/>
              <p:nvPr/>
            </p:nvSpPr>
            <p:spPr>
              <a:xfrm>
                <a:off x="4004113" y="6235895"/>
                <a:ext cx="72847" cy="89982"/>
              </a:xfrm>
              <a:custGeom>
                <a:avLst/>
                <a:gdLst>
                  <a:gd name="connsiteX0" fmla="*/ 72847 w 72847"/>
                  <a:gd name="connsiteY0" fmla="*/ 0 h 89982"/>
                  <a:gd name="connsiteX1" fmla="*/ 72847 w 72847"/>
                  <a:gd name="connsiteY1" fmla="*/ 13611 h 89982"/>
                  <a:gd name="connsiteX2" fmla="*/ 44234 w 72847"/>
                  <a:gd name="connsiteY2" fmla="*/ 13611 h 89982"/>
                  <a:gd name="connsiteX3" fmla="*/ 44234 w 72847"/>
                  <a:gd name="connsiteY3" fmla="*/ 89983 h 89982"/>
                  <a:gd name="connsiteX4" fmla="*/ 28480 w 72847"/>
                  <a:gd name="connsiteY4" fmla="*/ 89983 h 89982"/>
                  <a:gd name="connsiteX5" fmla="*/ 28480 w 72847"/>
                  <a:gd name="connsiteY5" fmla="*/ 13611 h 89982"/>
                  <a:gd name="connsiteX6" fmla="*/ 0 w 72847"/>
                  <a:gd name="connsiteY6" fmla="*/ 13611 h 89982"/>
                  <a:gd name="connsiteX7" fmla="*/ 0 w 72847"/>
                  <a:gd name="connsiteY7" fmla="*/ 0 h 89982"/>
                  <a:gd name="connsiteX8" fmla="*/ 72847 w 72847"/>
                  <a:gd name="connsiteY8"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82">
                    <a:moveTo>
                      <a:pt x="72847" y="0"/>
                    </a:moveTo>
                    <a:lnTo>
                      <a:pt x="72847" y="13611"/>
                    </a:lnTo>
                    <a:lnTo>
                      <a:pt x="44234" y="13611"/>
                    </a:lnTo>
                    <a:lnTo>
                      <a:pt x="44234" y="89983"/>
                    </a:lnTo>
                    <a:lnTo>
                      <a:pt x="28480" y="89983"/>
                    </a:lnTo>
                    <a:lnTo>
                      <a:pt x="28480" y="13611"/>
                    </a:lnTo>
                    <a:lnTo>
                      <a:pt x="0" y="13611"/>
                    </a:lnTo>
                    <a:lnTo>
                      <a:pt x="0" y="0"/>
                    </a:lnTo>
                    <a:lnTo>
                      <a:pt x="72847" y="0"/>
                    </a:lnTo>
                    <a:close/>
                  </a:path>
                </a:pathLst>
              </a:custGeom>
              <a:solidFill>
                <a:srgbClr val="FFFFFF"/>
              </a:solidFill>
              <a:ln w="9525" cap="flat">
                <a:noFill/>
                <a:prstDash val="solid"/>
                <a:miter/>
              </a:ln>
            </p:spPr>
            <p:txBody>
              <a:bodyPr rtlCol="0" anchor="ctr"/>
              <a:lstStyle/>
              <a:p>
                <a:endParaRPr lang="de-DE"/>
              </a:p>
            </p:txBody>
          </p:sp>
        </p:grpSp>
      </p:grpSp>
    </p:spTree>
    <p:extLst>
      <p:ext uri="{BB962C8B-B14F-4D97-AF65-F5344CB8AC3E}">
        <p14:creationId xmlns:p14="http://schemas.microsoft.com/office/powerpoint/2010/main" val="129964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DESIGN FIRST </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VS.</a:t>
            </a:r>
            <a:br>
              <a:rPr lang="de-DE" dirty="0">
                <a:latin typeface="Arial" panose="020B0604020202020204" pitchFamily="34" charset="0"/>
                <a:cs typeface="Arial" panose="020B0604020202020204" pitchFamily="34" charset="0"/>
              </a:rPr>
            </a:br>
            <a:r>
              <a:rPr lang="de-DE" dirty="0">
                <a:latin typeface="Arial" panose="020B0604020202020204" pitchFamily="34" charset="0"/>
                <a:cs typeface="Arial" panose="020B0604020202020204" pitchFamily="34" charset="0"/>
              </a:rPr>
              <a:t>CODE FIRST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02</a:t>
            </a:r>
          </a:p>
        </p:txBody>
      </p:sp>
    </p:spTree>
    <p:extLst>
      <p:ext uri="{BB962C8B-B14F-4D97-AF65-F5344CB8AC3E}">
        <p14:creationId xmlns:p14="http://schemas.microsoft.com/office/powerpoint/2010/main" val="67618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CODE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11</a:t>
            </a:fld>
            <a:endParaRPr lang="de-DE" dirty="0"/>
          </a:p>
        </p:txBody>
      </p:sp>
      <p:sp>
        <p:nvSpPr>
          <p:cNvPr id="7" name="TextBox 6">
            <a:extLst>
              <a:ext uri="{FF2B5EF4-FFF2-40B4-BE49-F238E27FC236}">
                <a16:creationId xmlns:a16="http://schemas.microsoft.com/office/drawing/2014/main" id="{23B4A571-665A-1948-B8C1-46DB3EC02E27}"/>
              </a:ext>
            </a:extLst>
          </p:cNvPr>
          <p:cNvSpPr txBox="1"/>
          <p:nvPr/>
        </p:nvSpPr>
        <p:spPr bwMode="gray">
          <a:xfrm>
            <a:off x="1871529" y="2375731"/>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pic>
        <p:nvPicPr>
          <p:cNvPr id="17" name="Picture 16">
            <a:extLst>
              <a:ext uri="{FF2B5EF4-FFF2-40B4-BE49-F238E27FC236}">
                <a16:creationId xmlns:a16="http://schemas.microsoft.com/office/drawing/2014/main" id="{57A10373-AF14-D942-9BA1-A2FCFD203E5B}"/>
              </a:ext>
            </a:extLst>
          </p:cNvPr>
          <p:cNvPicPr>
            <a:picLocks noChangeAspect="1"/>
          </p:cNvPicPr>
          <p:nvPr/>
        </p:nvPicPr>
        <p:blipFill>
          <a:blip r:embed="rId3"/>
          <a:stretch>
            <a:fillRect/>
          </a:stretch>
        </p:blipFill>
        <p:spPr>
          <a:xfrm>
            <a:off x="3107510" y="1154787"/>
            <a:ext cx="5976979" cy="1735602"/>
          </a:xfrm>
          <a:prstGeom prst="rect">
            <a:avLst/>
          </a:prstGeom>
        </p:spPr>
      </p:pic>
      <p:pic>
        <p:nvPicPr>
          <p:cNvPr id="18" name="Picture 17">
            <a:extLst>
              <a:ext uri="{FF2B5EF4-FFF2-40B4-BE49-F238E27FC236}">
                <a16:creationId xmlns:a16="http://schemas.microsoft.com/office/drawing/2014/main" id="{792DB2D7-C888-474B-A684-503449B13682}"/>
              </a:ext>
            </a:extLst>
          </p:cNvPr>
          <p:cNvPicPr>
            <a:picLocks noChangeAspect="1"/>
          </p:cNvPicPr>
          <p:nvPr/>
        </p:nvPicPr>
        <p:blipFill>
          <a:blip r:embed="rId4"/>
          <a:stretch>
            <a:fillRect/>
          </a:stretch>
        </p:blipFill>
        <p:spPr>
          <a:xfrm>
            <a:off x="1094493" y="3135079"/>
            <a:ext cx="10003012" cy="3270634"/>
          </a:xfrm>
          <a:prstGeom prst="rect">
            <a:avLst/>
          </a:prstGeom>
        </p:spPr>
      </p:pic>
      <p:sp>
        <p:nvSpPr>
          <p:cNvPr id="11" name="Datumsplatzhalter 2">
            <a:extLst>
              <a:ext uri="{FF2B5EF4-FFF2-40B4-BE49-F238E27FC236}">
                <a16:creationId xmlns:a16="http://schemas.microsoft.com/office/drawing/2014/main" id="{E205FAD4-E8AD-FC4A-9074-12C8B691A85A}"/>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0CA8F029-E7FD-D247-8840-CDE8A4176FCE}"/>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4" name="Rectangle 13">
            <a:extLst>
              <a:ext uri="{FF2B5EF4-FFF2-40B4-BE49-F238E27FC236}">
                <a16:creationId xmlns:a16="http://schemas.microsoft.com/office/drawing/2014/main" id="{D5870264-1789-1D45-9E92-D02962F78128}"/>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15" name="TextBox 14">
            <a:extLst>
              <a:ext uri="{FF2B5EF4-FFF2-40B4-BE49-F238E27FC236}">
                <a16:creationId xmlns:a16="http://schemas.microsoft.com/office/drawing/2014/main" id="{EEBD4B0F-E4C2-8C43-9784-3505D6D094F9}"/>
              </a:ext>
            </a:extLst>
          </p:cNvPr>
          <p:cNvSpPr txBox="1"/>
          <p:nvPr/>
        </p:nvSpPr>
        <p:spPr>
          <a:xfrm>
            <a:off x="10167580" y="208385"/>
            <a:ext cx="1859849" cy="707886"/>
          </a:xfrm>
          <a:prstGeom prst="rect">
            <a:avLst/>
          </a:prstGeom>
          <a:noFill/>
        </p:spPr>
        <p:txBody>
          <a:bodyPr wrap="square" rtlCol="0">
            <a:spAutoFit/>
          </a:bodyPr>
          <a:lstStyle/>
          <a:p>
            <a:pPr algn="ctr"/>
            <a:r>
              <a:rPr lang="en-GB" sz="4000" b="1" dirty="0"/>
              <a:t>{Code}</a:t>
            </a:r>
          </a:p>
        </p:txBody>
      </p:sp>
    </p:spTree>
    <p:extLst>
      <p:ext uri="{BB962C8B-B14F-4D97-AF65-F5344CB8AC3E}">
        <p14:creationId xmlns:p14="http://schemas.microsoft.com/office/powerpoint/2010/main" val="75073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3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WHEN THE API COMES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12</a:t>
            </a:fld>
            <a:endParaRPr lang="de-DE" dirty="0"/>
          </a:p>
        </p:txBody>
      </p:sp>
      <p:pic>
        <p:nvPicPr>
          <p:cNvPr id="12" name="Picture 11">
            <a:extLst>
              <a:ext uri="{FF2B5EF4-FFF2-40B4-BE49-F238E27FC236}">
                <a16:creationId xmlns:a16="http://schemas.microsoft.com/office/drawing/2014/main" id="{02FD0A00-4957-654D-A675-59C3E8DD0565}"/>
              </a:ext>
            </a:extLst>
          </p:cNvPr>
          <p:cNvPicPr>
            <a:picLocks noChangeAspect="1"/>
          </p:cNvPicPr>
          <p:nvPr/>
        </p:nvPicPr>
        <p:blipFill>
          <a:blip r:embed="rId3"/>
          <a:stretch>
            <a:fillRect/>
          </a:stretch>
        </p:blipFill>
        <p:spPr>
          <a:xfrm>
            <a:off x="3193278" y="1145444"/>
            <a:ext cx="5805444" cy="1896515"/>
          </a:xfrm>
          <a:prstGeom prst="rect">
            <a:avLst/>
          </a:prstGeom>
        </p:spPr>
      </p:pic>
      <p:pic>
        <p:nvPicPr>
          <p:cNvPr id="13" name="Picture 12">
            <a:extLst>
              <a:ext uri="{FF2B5EF4-FFF2-40B4-BE49-F238E27FC236}">
                <a16:creationId xmlns:a16="http://schemas.microsoft.com/office/drawing/2014/main" id="{DCF585F1-F123-6648-8391-78B819C4BE54}"/>
              </a:ext>
            </a:extLst>
          </p:cNvPr>
          <p:cNvPicPr>
            <a:picLocks noChangeAspect="1"/>
          </p:cNvPicPr>
          <p:nvPr/>
        </p:nvPicPr>
        <p:blipFill>
          <a:blip r:embed="rId4"/>
          <a:stretch>
            <a:fillRect/>
          </a:stretch>
        </p:blipFill>
        <p:spPr>
          <a:xfrm>
            <a:off x="1053012" y="3081520"/>
            <a:ext cx="10085976" cy="3123975"/>
          </a:xfrm>
          <a:prstGeom prst="rect">
            <a:avLst/>
          </a:prstGeom>
        </p:spPr>
      </p:pic>
      <p:sp>
        <p:nvSpPr>
          <p:cNvPr id="10" name="Datumsplatzhalter 2">
            <a:extLst>
              <a:ext uri="{FF2B5EF4-FFF2-40B4-BE49-F238E27FC236}">
                <a16:creationId xmlns:a16="http://schemas.microsoft.com/office/drawing/2014/main" id="{E8A8F3EB-50FE-9647-8CE7-A4E44BF1467D}"/>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9060E71A-1422-0A43-AF12-003A00E72B7E}"/>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223B6584-25B9-7244-A45B-44C1E225B454}"/>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11" name="TextBox 10">
            <a:extLst>
              <a:ext uri="{FF2B5EF4-FFF2-40B4-BE49-F238E27FC236}">
                <a16:creationId xmlns:a16="http://schemas.microsoft.com/office/drawing/2014/main" id="{406FBBAF-D899-8D45-82B7-75A42E052D1C}"/>
              </a:ext>
            </a:extLst>
          </p:cNvPr>
          <p:cNvSpPr txBox="1"/>
          <p:nvPr/>
        </p:nvSpPr>
        <p:spPr>
          <a:xfrm>
            <a:off x="10412671" y="201218"/>
            <a:ext cx="145263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98131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API DEV VS. CODE FIRST API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13</a:t>
            </a:fld>
            <a:endParaRPr lang="de-DE" dirty="0"/>
          </a:p>
        </p:txBody>
      </p:sp>
      <p:pic>
        <p:nvPicPr>
          <p:cNvPr id="10" name="Picture 9">
            <a:extLst>
              <a:ext uri="{FF2B5EF4-FFF2-40B4-BE49-F238E27FC236}">
                <a16:creationId xmlns:a16="http://schemas.microsoft.com/office/drawing/2014/main" id="{5AC5A70A-E73E-7741-8932-D38987F36A77}"/>
              </a:ext>
            </a:extLst>
          </p:cNvPr>
          <p:cNvPicPr>
            <a:picLocks noChangeAspect="1"/>
          </p:cNvPicPr>
          <p:nvPr/>
        </p:nvPicPr>
        <p:blipFill>
          <a:blip r:embed="rId3"/>
          <a:stretch>
            <a:fillRect/>
          </a:stretch>
        </p:blipFill>
        <p:spPr>
          <a:xfrm>
            <a:off x="1940525" y="1048198"/>
            <a:ext cx="8310949" cy="5260803"/>
          </a:xfrm>
          <a:prstGeom prst="rect">
            <a:avLst/>
          </a:prstGeom>
        </p:spPr>
      </p:pic>
      <p:sp>
        <p:nvSpPr>
          <p:cNvPr id="11" name="Datumsplatzhalter 2">
            <a:extLst>
              <a:ext uri="{FF2B5EF4-FFF2-40B4-BE49-F238E27FC236}">
                <a16:creationId xmlns:a16="http://schemas.microsoft.com/office/drawing/2014/main" id="{EF5D02F2-4D65-AB46-9CAC-238C42348097}"/>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369E5E50-009B-7C42-BCF4-7EA41880E685}"/>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9A090072-CBE1-3840-9D9E-2BEC61BD0F70}"/>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14" name="TextBox 13">
            <a:extLst>
              <a:ext uri="{FF2B5EF4-FFF2-40B4-BE49-F238E27FC236}">
                <a16:creationId xmlns:a16="http://schemas.microsoft.com/office/drawing/2014/main" id="{874E5A30-31BE-3E49-B2EA-561D2284C950}"/>
              </a:ext>
            </a:extLst>
          </p:cNvPr>
          <p:cNvSpPr txBox="1"/>
          <p:nvPr/>
        </p:nvSpPr>
        <p:spPr>
          <a:xfrm>
            <a:off x="10119093" y="586828"/>
            <a:ext cx="1857866" cy="720180"/>
          </a:xfrm>
          <a:prstGeom prst="rect">
            <a:avLst/>
          </a:prstGeom>
          <a:noFill/>
        </p:spPr>
        <p:txBody>
          <a:bodyPr wrap="square" rtlCol="0">
            <a:spAutoFit/>
          </a:bodyPr>
          <a:lstStyle/>
          <a:p>
            <a:pPr algn="ctr"/>
            <a:r>
              <a:rPr lang="en-GB" sz="4000" b="1" dirty="0"/>
              <a:t>{Code}</a:t>
            </a:r>
          </a:p>
        </p:txBody>
      </p:sp>
      <p:sp>
        <p:nvSpPr>
          <p:cNvPr id="15" name="TextBox 14">
            <a:extLst>
              <a:ext uri="{FF2B5EF4-FFF2-40B4-BE49-F238E27FC236}">
                <a16:creationId xmlns:a16="http://schemas.microsoft.com/office/drawing/2014/main" id="{677C0539-B939-684B-93A4-6E74564AE961}"/>
              </a:ext>
            </a:extLst>
          </p:cNvPr>
          <p:cNvSpPr txBox="1"/>
          <p:nvPr/>
        </p:nvSpPr>
        <p:spPr>
          <a:xfrm>
            <a:off x="10344731" y="544345"/>
            <a:ext cx="1438637" cy="379656"/>
          </a:xfrm>
          <a:prstGeom prst="rect">
            <a:avLst/>
          </a:prstGeom>
          <a:noFill/>
        </p:spPr>
        <p:txBody>
          <a:bodyPr wrap="square" rtlCol="0">
            <a:spAutoFit/>
          </a:bodyPr>
          <a:lstStyle/>
          <a:p>
            <a:pPr algn="ctr"/>
            <a:r>
              <a:rPr lang="en-GB" b="1" dirty="0"/>
              <a:t>vs.</a:t>
            </a:r>
          </a:p>
        </p:txBody>
      </p:sp>
      <p:sp>
        <p:nvSpPr>
          <p:cNvPr id="16" name="TextBox 15">
            <a:extLst>
              <a:ext uri="{FF2B5EF4-FFF2-40B4-BE49-F238E27FC236}">
                <a16:creationId xmlns:a16="http://schemas.microsoft.com/office/drawing/2014/main" id="{FAB5C30C-4024-CF45-B1BC-0DBE3EFFE787}"/>
              </a:ext>
            </a:extLst>
          </p:cNvPr>
          <p:cNvSpPr txBox="1"/>
          <p:nvPr/>
        </p:nvSpPr>
        <p:spPr>
          <a:xfrm>
            <a:off x="10513165" y="1468"/>
            <a:ext cx="1438637" cy="720180"/>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41447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14</a:t>
            </a:fld>
            <a:endParaRPr lang="de-DE" dirty="0"/>
          </a:p>
        </p:txBody>
      </p:sp>
      <p:sp>
        <p:nvSpPr>
          <p:cNvPr id="17" name="Textplatzhalter 8">
            <a:extLst>
              <a:ext uri="{FF2B5EF4-FFF2-40B4-BE49-F238E27FC236}">
                <a16:creationId xmlns:a16="http://schemas.microsoft.com/office/drawing/2014/main" id="{B6540F1D-9F2A-744D-938E-1C39288858D7}"/>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True love</a:t>
            </a:r>
          </a:p>
          <a:p>
            <a:r>
              <a:rPr lang="en-GB" sz="1800" dirty="0">
                <a:latin typeface="Arial" panose="020B0604020202020204" pitchFamily="34" charset="0"/>
                <a:cs typeface="Arial" panose="020B0604020202020204" pitchFamily="34" charset="0"/>
              </a:rPr>
              <a:t>Once a wolf has found a mate, they tend to stay together for better or worse, through sickness and health, often until death due them part. </a:t>
            </a:r>
          </a:p>
          <a:p>
            <a:r>
              <a:rPr lang="en-GB" sz="1800" dirty="0">
                <a:latin typeface="Arial" panose="020B0604020202020204" pitchFamily="34" charset="0"/>
                <a:cs typeface="Arial" panose="020B0604020202020204" pitchFamily="34" charset="0"/>
              </a:rPr>
              <a:t>They have been known to sacrifice themselves for the survival of other wolves. </a:t>
            </a:r>
          </a:p>
          <a:p>
            <a:r>
              <a:rPr lang="en-GB" sz="1800" dirty="0">
                <a:latin typeface="Arial" panose="020B0604020202020204" pitchFamily="34" charset="0"/>
                <a:cs typeface="Arial" panose="020B0604020202020204" pitchFamily="34" charset="0"/>
              </a:rPr>
              <a:t>So, move over Romeo and Juliet!</a:t>
            </a:r>
          </a:p>
        </p:txBody>
      </p:sp>
      <p:pic>
        <p:nvPicPr>
          <p:cNvPr id="18" name="Picture 17" descr="A couple of dogs licking each other&#10;&#10;Description automatically generated with low confidence">
            <a:extLst>
              <a:ext uri="{FF2B5EF4-FFF2-40B4-BE49-F238E27FC236}">
                <a16:creationId xmlns:a16="http://schemas.microsoft.com/office/drawing/2014/main" id="{67DB9057-CD08-2945-AA1F-EFFD41F6E607}"/>
              </a:ext>
            </a:extLst>
          </p:cNvPr>
          <p:cNvPicPr>
            <a:picLocks noChangeAspect="1"/>
          </p:cNvPicPr>
          <p:nvPr/>
        </p:nvPicPr>
        <p:blipFill>
          <a:blip r:embed="rId3"/>
          <a:stretch>
            <a:fillRect/>
          </a:stretch>
        </p:blipFill>
        <p:spPr>
          <a:xfrm>
            <a:off x="552336" y="1319409"/>
            <a:ext cx="2801451" cy="28014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Picture 18" descr="A picture containing mammal, wolf, standing&#10;&#10;Description automatically generated">
            <a:extLst>
              <a:ext uri="{FF2B5EF4-FFF2-40B4-BE49-F238E27FC236}">
                <a16:creationId xmlns:a16="http://schemas.microsoft.com/office/drawing/2014/main" id="{3201014E-7A2D-B640-9C5C-C1905BDC30A6}"/>
              </a:ext>
            </a:extLst>
          </p:cNvPr>
          <p:cNvPicPr>
            <a:picLocks noChangeAspect="1"/>
          </p:cNvPicPr>
          <p:nvPr/>
        </p:nvPicPr>
        <p:blipFill>
          <a:blip r:embed="rId4"/>
          <a:stretch>
            <a:fillRect/>
          </a:stretch>
        </p:blipFill>
        <p:spPr>
          <a:xfrm>
            <a:off x="3957913" y="3114872"/>
            <a:ext cx="1977627" cy="300399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a:extLst>
              <a:ext uri="{FF2B5EF4-FFF2-40B4-BE49-F238E27FC236}">
                <a16:creationId xmlns:a16="http://schemas.microsoft.com/office/drawing/2014/main" id="{522D4DF0-C109-434A-B00D-F21E49F1B300}"/>
              </a:ext>
            </a:extLst>
          </p:cNvPr>
          <p:cNvPicPr>
            <a:picLocks noChangeAspect="1"/>
          </p:cNvPicPr>
          <p:nvPr/>
        </p:nvPicPr>
        <p:blipFill>
          <a:blip r:embed="rId5"/>
          <a:stretch>
            <a:fillRect/>
          </a:stretch>
        </p:blipFill>
        <p:spPr>
          <a:xfrm>
            <a:off x="4164457" y="511882"/>
            <a:ext cx="2240358" cy="22403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Datumsplatzhalter 2">
            <a:extLst>
              <a:ext uri="{FF2B5EF4-FFF2-40B4-BE49-F238E27FC236}">
                <a16:creationId xmlns:a16="http://schemas.microsoft.com/office/drawing/2014/main" id="{DE611E6C-ADA1-1B42-BAF7-B3920D764DC2}"/>
              </a:ext>
            </a:extLst>
          </p:cNvPr>
          <p:cNvSpPr>
            <a:spLocks noGrp="1"/>
          </p:cNvSpPr>
          <p:nvPr>
            <p:ph type="dt" sz="half" idx="15"/>
          </p:nvPr>
        </p:nvSpPr>
        <p:spPr>
          <a:xfrm>
            <a:off x="1055440" y="6381328"/>
            <a:ext cx="766235" cy="216024"/>
          </a:xfrm>
        </p:spPr>
        <p:txBody>
          <a:bodyPr/>
          <a:lstStyle/>
          <a:p>
            <a:r>
              <a:rPr lang="de-DE" dirty="0"/>
              <a:t>|  22.10.2021  |</a:t>
            </a:r>
          </a:p>
        </p:txBody>
      </p:sp>
      <p:sp>
        <p:nvSpPr>
          <p:cNvPr id="16" name="Fußzeilenplatzhalter 3">
            <a:extLst>
              <a:ext uri="{FF2B5EF4-FFF2-40B4-BE49-F238E27FC236}">
                <a16:creationId xmlns:a16="http://schemas.microsoft.com/office/drawing/2014/main" id="{441093B6-7293-064A-8DF8-B39919DEF009}"/>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21" name="Rectangle 20">
            <a:extLst>
              <a:ext uri="{FF2B5EF4-FFF2-40B4-BE49-F238E27FC236}">
                <a16:creationId xmlns:a16="http://schemas.microsoft.com/office/drawing/2014/main" id="{56B10F8E-B5CA-C649-A1FB-B821E685731A}"/>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E9E409DE-019B-CE43-876F-0DBAA1451AE7}"/>
              </a:ext>
            </a:extLst>
          </p:cNvPr>
          <p:cNvPicPr>
            <a:picLocks noChangeAspect="1"/>
          </p:cNvPicPr>
          <p:nvPr/>
        </p:nvPicPr>
        <p:blipFill>
          <a:blip r:embed="rId6"/>
          <a:stretch>
            <a:fillRect/>
          </a:stretch>
        </p:blipFill>
        <p:spPr>
          <a:xfrm>
            <a:off x="10382975" y="86958"/>
            <a:ext cx="1540067" cy="1403347"/>
          </a:xfrm>
          <a:prstGeom prst="rect">
            <a:avLst/>
          </a:prstGeom>
        </p:spPr>
      </p:pic>
    </p:spTree>
    <p:extLst>
      <p:ext uri="{BB962C8B-B14F-4D97-AF65-F5344CB8AC3E}">
        <p14:creationId xmlns:p14="http://schemas.microsoft.com/office/powerpoint/2010/main" val="4179447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CHOOSING THE RIGHT APPROACH FOR YOUR API</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03</a:t>
            </a:r>
          </a:p>
        </p:txBody>
      </p:sp>
    </p:spTree>
    <p:extLst>
      <p:ext uri="{BB962C8B-B14F-4D97-AF65-F5344CB8AC3E}">
        <p14:creationId xmlns:p14="http://schemas.microsoft.com/office/powerpoint/2010/main" val="2020529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16</a:t>
            </a:fld>
            <a:endParaRPr lang="de-DE" dirty="0"/>
          </a:p>
        </p:txBody>
      </p:sp>
      <p:sp>
        <p:nvSpPr>
          <p:cNvPr id="7" name="Textplatzhalter 8">
            <a:extLst>
              <a:ext uri="{FF2B5EF4-FFF2-40B4-BE49-F238E27FC236}">
                <a16:creationId xmlns:a16="http://schemas.microsoft.com/office/drawing/2014/main" id="{16035EDD-6455-5C4A-A3FE-3CD36891D865}"/>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Code First doesn't mean leaving out the design. </a:t>
            </a:r>
          </a:p>
          <a:p>
            <a:pPr>
              <a:buFont typeface="Wingdings" pitchFamily="2" charset="2"/>
              <a:buChar char="§"/>
            </a:pPr>
            <a:r>
              <a:rPr lang="en-GB" sz="1800" dirty="0">
                <a:latin typeface="Arial" panose="020B0604020202020204" pitchFamily="34" charset="0"/>
                <a:cs typeface="Arial" panose="020B0604020202020204" pitchFamily="34" charset="0"/>
              </a:rPr>
              <a:t>Rather it means the design is hidden away in Jira tickets, Confluence pages, or text documents and potentially lost to history…</a:t>
            </a:r>
          </a:p>
          <a:p>
            <a:pPr>
              <a:buFont typeface="Wingdings" pitchFamily="2" charset="2"/>
              <a:buChar char="§"/>
            </a:pPr>
            <a:r>
              <a:rPr lang="en-GB" sz="1800" dirty="0">
                <a:latin typeface="Arial" panose="020B0604020202020204" pitchFamily="34" charset="0"/>
                <a:cs typeface="Arial" panose="020B0604020202020204" pitchFamily="34" charset="0"/>
              </a:rPr>
              <a:t>This can lead to some potential problems.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Frustrated Users</a:t>
            </a:r>
            <a:r>
              <a:rPr lang="en-GB" sz="1800" dirty="0">
                <a:latin typeface="Arial" panose="020B0604020202020204" pitchFamily="34" charset="0"/>
                <a:cs typeface="Arial" panose="020B0604020202020204" pitchFamily="34" charset="0"/>
              </a:rPr>
              <a:t> – If the API documentation isn’t published, or doesn’t line up with the deployed API.</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The Wrong API</a:t>
            </a:r>
            <a:r>
              <a:rPr lang="en-GB" sz="1800" dirty="0">
                <a:latin typeface="Arial" panose="020B0604020202020204" pitchFamily="34" charset="0"/>
                <a:cs typeface="Arial" panose="020B0604020202020204" pitchFamily="34" charset="0"/>
              </a:rPr>
              <a:t> – If the team doesn’t have automated tools to guide the design, they can build and deploy the wrong thing.</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Missed Opportunities</a:t>
            </a:r>
            <a:r>
              <a:rPr lang="en-GB" sz="1800" dirty="0">
                <a:latin typeface="Arial" panose="020B0604020202020204" pitchFamily="34" charset="0"/>
                <a:cs typeface="Arial" panose="020B0604020202020204" pitchFamily="34" charset="0"/>
              </a:rPr>
              <a:t> – If the API document isn’t published, others might have trouble discovering the API, resulting in duplicated work.</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9" name="Datumsplatzhalter 2">
            <a:extLst>
              <a:ext uri="{FF2B5EF4-FFF2-40B4-BE49-F238E27FC236}">
                <a16:creationId xmlns:a16="http://schemas.microsoft.com/office/drawing/2014/main" id="{29E03316-C7B3-4245-9237-4E049643D2AE}"/>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E367EE62-8943-A241-86D9-5FAFB42B0B13}"/>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B0223B31-60CE-DE45-92C1-3AAD5153E19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8" name="Picture 7">
            <a:extLst>
              <a:ext uri="{FF2B5EF4-FFF2-40B4-BE49-F238E27FC236}">
                <a16:creationId xmlns:a16="http://schemas.microsoft.com/office/drawing/2014/main" id="{4D62AF56-D472-5041-BBD3-5C4EF189E588}"/>
              </a:ext>
            </a:extLst>
          </p:cNvPr>
          <p:cNvPicPr>
            <a:picLocks noChangeAspect="1"/>
          </p:cNvPicPr>
          <p:nvPr/>
        </p:nvPicPr>
        <p:blipFill>
          <a:blip r:embed="rId3"/>
          <a:stretch>
            <a:fillRect/>
          </a:stretch>
        </p:blipFill>
        <p:spPr>
          <a:xfrm>
            <a:off x="11031191" y="170987"/>
            <a:ext cx="785643" cy="785643"/>
          </a:xfrm>
          <a:prstGeom prst="rect">
            <a:avLst/>
          </a:prstGeom>
        </p:spPr>
      </p:pic>
    </p:spTree>
    <p:extLst>
      <p:ext uri="{BB962C8B-B14F-4D97-AF65-F5344CB8AC3E}">
        <p14:creationId xmlns:p14="http://schemas.microsoft.com/office/powerpoint/2010/main" val="29109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CODE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17</a:t>
            </a:fld>
            <a:endParaRPr lang="de-DE" dirty="0"/>
          </a:p>
        </p:txBody>
      </p:sp>
      <p:sp>
        <p:nvSpPr>
          <p:cNvPr id="7" name="Textplatzhalter 8">
            <a:extLst>
              <a:ext uri="{FF2B5EF4-FFF2-40B4-BE49-F238E27FC236}">
                <a16:creationId xmlns:a16="http://schemas.microsoft.com/office/drawing/2014/main" id="{25CB1F7F-752D-E94A-9DD0-B868001CD087}"/>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When Delivery Speed Matters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Developers can start implementing the API much faster if they start coding directly from the requirements document. This is important if speed is an important success factor.</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When Developing Internal APIs</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If the API will only be consumed by the team or company that’s building it, and is small, then the Code First approach is an ideal solution.</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9" name="Datumsplatzhalter 2">
            <a:extLst>
              <a:ext uri="{FF2B5EF4-FFF2-40B4-BE49-F238E27FC236}">
                <a16:creationId xmlns:a16="http://schemas.microsoft.com/office/drawing/2014/main" id="{5FD6FDA7-9079-9242-8E3D-B7CC0A42C88A}"/>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C13F1FC3-823F-1D45-A2EC-F6FBC6D38B69}"/>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0C0C8DC0-26F4-AB42-90EC-AB9D5FE9AA78}"/>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8" name="Picture 7">
            <a:extLst>
              <a:ext uri="{FF2B5EF4-FFF2-40B4-BE49-F238E27FC236}">
                <a16:creationId xmlns:a16="http://schemas.microsoft.com/office/drawing/2014/main" id="{C0B1D09F-9FF7-7444-B340-15CCCCF71743}"/>
              </a:ext>
            </a:extLst>
          </p:cNvPr>
          <p:cNvPicPr>
            <a:picLocks noChangeAspect="1"/>
          </p:cNvPicPr>
          <p:nvPr/>
        </p:nvPicPr>
        <p:blipFill>
          <a:blip r:embed="rId3"/>
          <a:stretch>
            <a:fillRect/>
          </a:stretch>
        </p:blipFill>
        <p:spPr>
          <a:xfrm>
            <a:off x="11031191" y="10149"/>
            <a:ext cx="785643" cy="1110918"/>
          </a:xfrm>
          <a:prstGeom prst="rect">
            <a:avLst/>
          </a:prstGeom>
        </p:spPr>
      </p:pic>
    </p:spTree>
    <p:extLst>
      <p:ext uri="{BB962C8B-B14F-4D97-AF65-F5344CB8AC3E}">
        <p14:creationId xmlns:p14="http://schemas.microsoft.com/office/powerpoint/2010/main" val="107707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136AA7-D81B-4844-87D5-AD8D68926A34}"/>
              </a:ext>
            </a:extLst>
          </p:cNvPr>
          <p:cNvPicPr>
            <a:picLocks noChangeAspect="1"/>
          </p:cNvPicPr>
          <p:nvPr/>
        </p:nvPicPr>
        <p:blipFill>
          <a:blip r:embed="rId3"/>
          <a:stretch>
            <a:fillRect/>
          </a:stretch>
        </p:blipFill>
        <p:spPr>
          <a:xfrm>
            <a:off x="142622" y="3606834"/>
            <a:ext cx="4379525" cy="2702167"/>
          </a:xfrm>
          <a:prstGeom prst="rect">
            <a:avLst/>
          </a:prstGeom>
        </p:spPr>
      </p:pic>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CHALLENGES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18</a:t>
            </a:fld>
            <a:endParaRPr lang="de-DE" dirty="0"/>
          </a:p>
        </p:txBody>
      </p:sp>
      <p:sp>
        <p:nvSpPr>
          <p:cNvPr id="8" name="Textplatzhalter 8">
            <a:extLst>
              <a:ext uri="{FF2B5EF4-FFF2-40B4-BE49-F238E27FC236}">
                <a16:creationId xmlns:a16="http://schemas.microsoft.com/office/drawing/2014/main" id="{2A03A449-2B68-AF40-AFF1-90D6BC25D1E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It’s hard work</a:t>
            </a:r>
            <a:r>
              <a:rPr lang="en-GB" sz="1800" i="1" dirty="0">
                <a:latin typeface="Arial" panose="020B0604020202020204" pitchFamily="34" charset="0"/>
                <a:cs typeface="Arial" panose="020B0604020202020204" pitchFamily="34" charset="0"/>
              </a:rPr>
              <a:t> -</a:t>
            </a:r>
            <a:r>
              <a:rPr lang="en-GB" sz="1800" b="1" i="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To be honest, it takes a lot of hard work for any team to move to a Design First approach.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It takes commitment</a:t>
            </a:r>
            <a:r>
              <a:rPr lang="en-GB" sz="1800" i="1" dirty="0">
                <a:latin typeface="Arial" panose="020B0604020202020204" pitchFamily="34" charset="0"/>
                <a:cs typeface="Arial" panose="020B0604020202020204" pitchFamily="34" charset="0"/>
              </a:rPr>
              <a:t> - </a:t>
            </a:r>
            <a:r>
              <a:rPr lang="en-GB" sz="1800" dirty="0">
                <a:latin typeface="Arial" panose="020B0604020202020204" pitchFamily="34" charset="0"/>
                <a:cs typeface="Arial" panose="020B0604020202020204" pitchFamily="34" charset="0"/>
              </a:rPr>
              <a:t>Companies must be intentional no matter their size - this shift to Design First doesn’t happen on its own.</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18FC2388-5A24-174B-B3DF-C827B4173D0D}"/>
              </a:ext>
            </a:extLst>
          </p:cNvPr>
          <p:cNvPicPr>
            <a:picLocks noChangeAspect="1"/>
          </p:cNvPicPr>
          <p:nvPr/>
        </p:nvPicPr>
        <p:blipFill>
          <a:blip r:embed="rId4"/>
          <a:stretch>
            <a:fillRect/>
          </a:stretch>
        </p:blipFill>
        <p:spPr>
          <a:xfrm>
            <a:off x="3736504" y="5120364"/>
            <a:ext cx="785643" cy="785643"/>
          </a:xfrm>
          <a:prstGeom prst="rect">
            <a:avLst/>
          </a:prstGeom>
        </p:spPr>
      </p:pic>
      <p:sp>
        <p:nvSpPr>
          <p:cNvPr id="15" name="Oval 14">
            <a:extLst>
              <a:ext uri="{FF2B5EF4-FFF2-40B4-BE49-F238E27FC236}">
                <a16:creationId xmlns:a16="http://schemas.microsoft.com/office/drawing/2014/main" id="{9BDD7AEC-CBC1-034C-994B-56B1BF16ACCF}"/>
              </a:ext>
            </a:extLst>
          </p:cNvPr>
          <p:cNvSpPr/>
          <p:nvPr/>
        </p:nvSpPr>
        <p:spPr bwMode="gray">
          <a:xfrm>
            <a:off x="407194" y="3717032"/>
            <a:ext cx="576238" cy="522788"/>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a:extLst>
              <a:ext uri="{FF2B5EF4-FFF2-40B4-BE49-F238E27FC236}">
                <a16:creationId xmlns:a16="http://schemas.microsoft.com/office/drawing/2014/main" id="{F8E42F2D-601E-9E43-9578-EDC874781FF9}"/>
              </a:ext>
            </a:extLst>
          </p:cNvPr>
          <p:cNvPicPr>
            <a:picLocks noChangeAspect="1"/>
          </p:cNvPicPr>
          <p:nvPr/>
        </p:nvPicPr>
        <p:blipFill>
          <a:blip r:embed="rId5"/>
          <a:stretch>
            <a:fillRect/>
          </a:stretch>
        </p:blipFill>
        <p:spPr>
          <a:xfrm>
            <a:off x="338944" y="3470951"/>
            <a:ext cx="712738" cy="1007829"/>
          </a:xfrm>
          <a:prstGeom prst="rect">
            <a:avLst/>
          </a:prstGeom>
        </p:spPr>
      </p:pic>
      <p:sp>
        <p:nvSpPr>
          <p:cNvPr id="16" name="Datumsplatzhalter 2">
            <a:extLst>
              <a:ext uri="{FF2B5EF4-FFF2-40B4-BE49-F238E27FC236}">
                <a16:creationId xmlns:a16="http://schemas.microsoft.com/office/drawing/2014/main" id="{A27EA79B-2805-E946-A89B-E2DDA5EAF9D2}"/>
              </a:ext>
            </a:extLst>
          </p:cNvPr>
          <p:cNvSpPr>
            <a:spLocks noGrp="1"/>
          </p:cNvSpPr>
          <p:nvPr>
            <p:ph type="dt" sz="half" idx="15"/>
          </p:nvPr>
        </p:nvSpPr>
        <p:spPr>
          <a:xfrm>
            <a:off x="1055440" y="6381328"/>
            <a:ext cx="766235" cy="216024"/>
          </a:xfrm>
        </p:spPr>
        <p:txBody>
          <a:bodyPr/>
          <a:lstStyle/>
          <a:p>
            <a:r>
              <a:rPr lang="de-DE" dirty="0"/>
              <a:t>|  22.10.2021  |</a:t>
            </a:r>
          </a:p>
        </p:txBody>
      </p:sp>
      <p:sp>
        <p:nvSpPr>
          <p:cNvPr id="17" name="Fußzeilenplatzhalter 3">
            <a:extLst>
              <a:ext uri="{FF2B5EF4-FFF2-40B4-BE49-F238E27FC236}">
                <a16:creationId xmlns:a16="http://schemas.microsoft.com/office/drawing/2014/main" id="{8092E41E-F0B9-DF40-9CDB-5D7BD6CA33E4}"/>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8" name="Rectangle 17">
            <a:extLst>
              <a:ext uri="{FF2B5EF4-FFF2-40B4-BE49-F238E27FC236}">
                <a16:creationId xmlns:a16="http://schemas.microsoft.com/office/drawing/2014/main" id="{3BD998F7-12A6-4D41-ABE3-CFC79CE1604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9" name="Picture 18">
            <a:extLst>
              <a:ext uri="{FF2B5EF4-FFF2-40B4-BE49-F238E27FC236}">
                <a16:creationId xmlns:a16="http://schemas.microsoft.com/office/drawing/2014/main" id="{C6F507F7-0558-E941-9C4A-55C4E5BD6307}"/>
              </a:ext>
            </a:extLst>
          </p:cNvPr>
          <p:cNvPicPr>
            <a:picLocks noChangeAspect="1"/>
          </p:cNvPicPr>
          <p:nvPr/>
        </p:nvPicPr>
        <p:blipFill>
          <a:blip r:embed="rId4"/>
          <a:stretch>
            <a:fillRect/>
          </a:stretch>
        </p:blipFill>
        <p:spPr>
          <a:xfrm>
            <a:off x="11031191" y="170987"/>
            <a:ext cx="785643" cy="785643"/>
          </a:xfrm>
          <a:prstGeom prst="rect">
            <a:avLst/>
          </a:prstGeom>
        </p:spPr>
      </p:pic>
    </p:spTree>
    <p:extLst>
      <p:ext uri="{BB962C8B-B14F-4D97-AF65-F5344CB8AC3E}">
        <p14:creationId xmlns:p14="http://schemas.microsoft.com/office/powerpoint/2010/main" val="340898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Choosing the right approach for your API</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BENEFITS OF THE DESIGN FIRST APPROACH</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19</a:t>
            </a:fld>
            <a:endParaRPr lang="de-DE" dirty="0"/>
          </a:p>
        </p:txBody>
      </p:sp>
      <p:sp>
        <p:nvSpPr>
          <p:cNvPr id="8" name="Textplatzhalter 8">
            <a:extLst>
              <a:ext uri="{FF2B5EF4-FFF2-40B4-BE49-F238E27FC236}">
                <a16:creationId xmlns:a16="http://schemas.microsoft.com/office/drawing/2014/main" id="{ED4F6047-4E14-D44B-9428-F049773E7F93}"/>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Product-Driven APIs</a:t>
            </a:r>
            <a:r>
              <a:rPr lang="en-GB" sz="1800" dirty="0">
                <a:latin typeface="Arial" panose="020B0604020202020204" pitchFamily="34" charset="0"/>
                <a:cs typeface="Arial" panose="020B0604020202020204" pitchFamily="34" charset="0"/>
              </a:rPr>
              <a:t> – Teams can include product managers and QAs early in the process to shape the API and developers can use the design to make sure they’re building the API according to specifications.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Working in Parallel</a:t>
            </a:r>
            <a:r>
              <a:rPr lang="en-GB" sz="1800" dirty="0">
                <a:latin typeface="Arial" panose="020B0604020202020204" pitchFamily="34" charset="0"/>
                <a:cs typeface="Arial" panose="020B0604020202020204" pitchFamily="34" charset="0"/>
              </a:rPr>
              <a:t> – API consumers, producers, technical and non-technical staff can work in parallel rather than waiting on each other.</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Shorter Feedback Loops</a:t>
            </a:r>
            <a:r>
              <a:rPr lang="en-GB" sz="1800" dirty="0">
                <a:latin typeface="Arial" panose="020B0604020202020204" pitchFamily="34" charset="0"/>
                <a:cs typeface="Arial" panose="020B0604020202020204" pitchFamily="34" charset="0"/>
              </a:rPr>
              <a:t> – A team can try out a design before developers deliver working code.</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Source of Truth</a:t>
            </a:r>
            <a:r>
              <a:rPr lang="en-GB" sz="1800" dirty="0">
                <a:latin typeface="Arial" panose="020B0604020202020204" pitchFamily="34" charset="0"/>
                <a:cs typeface="Arial" panose="020B0604020202020204" pitchFamily="34" charset="0"/>
              </a:rPr>
              <a:t> – Teams can view their API definition as the source of truth for DevOps, testing and deployment.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When Delivering Mission Critical APIs</a:t>
            </a:r>
            <a:r>
              <a:rPr lang="en-GB" sz="1800" dirty="0">
                <a:latin typeface="Arial" panose="020B0604020202020204" pitchFamily="34" charset="0"/>
                <a:cs typeface="Arial" panose="020B0604020202020204" pitchFamily="34" charset="0"/>
              </a:rPr>
              <a:t> - If your API’s target audience are external customers a good design is key in determining customer satisfaction and a good Developers Experience (DX) matters.</a:t>
            </a:r>
          </a:p>
        </p:txBody>
      </p:sp>
      <p:sp>
        <p:nvSpPr>
          <p:cNvPr id="9" name="Datumsplatzhalter 2">
            <a:extLst>
              <a:ext uri="{FF2B5EF4-FFF2-40B4-BE49-F238E27FC236}">
                <a16:creationId xmlns:a16="http://schemas.microsoft.com/office/drawing/2014/main" id="{654012D6-1ACB-BB46-A156-AB666FEB8AF8}"/>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483D12C7-70C5-1340-A202-978E24ACA8B7}"/>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83645EF8-A0B5-574B-A195-0DA854DE5571}"/>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2" name="Picture 11">
            <a:extLst>
              <a:ext uri="{FF2B5EF4-FFF2-40B4-BE49-F238E27FC236}">
                <a16:creationId xmlns:a16="http://schemas.microsoft.com/office/drawing/2014/main" id="{A4348A1D-C216-714A-A571-AB7BD29A67A7}"/>
              </a:ext>
            </a:extLst>
          </p:cNvPr>
          <p:cNvPicPr>
            <a:picLocks noChangeAspect="1"/>
          </p:cNvPicPr>
          <p:nvPr/>
        </p:nvPicPr>
        <p:blipFill>
          <a:blip r:embed="rId3"/>
          <a:stretch>
            <a:fillRect/>
          </a:stretch>
        </p:blipFill>
        <p:spPr>
          <a:xfrm>
            <a:off x="11031191" y="10149"/>
            <a:ext cx="785643" cy="1110918"/>
          </a:xfrm>
          <a:prstGeom prst="rect">
            <a:avLst/>
          </a:prstGeom>
        </p:spPr>
      </p:pic>
    </p:spTree>
    <p:extLst>
      <p:ext uri="{BB962C8B-B14F-4D97-AF65-F5344CB8AC3E}">
        <p14:creationId xmlns:p14="http://schemas.microsoft.com/office/powerpoint/2010/main" val="34012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3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3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3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anim calcmode="lin" valueType="num">
                                      <p:cBhvr additive="base">
                                        <p:cTn id="31" dur="3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694F323-C5F9-4461-B4F9-4DD412F60D24}"/>
              </a:ext>
            </a:extLst>
          </p:cNvPr>
          <p:cNvSpPr>
            <a:spLocks noGrp="1"/>
          </p:cNvSpPr>
          <p:nvPr>
            <p:ph sz="half" idx="1"/>
          </p:nvPr>
        </p:nvSpPr>
        <p:spPr/>
        <p:txBody>
          <a:bodyPr/>
          <a:lstStyle/>
          <a:p>
            <a:pPr>
              <a:spcAft>
                <a:spcPts val="100"/>
              </a:spcAft>
            </a:pPr>
            <a:r>
              <a:rPr lang="de-DE" sz="2000" dirty="0">
                <a:solidFill>
                  <a:schemeClr val="tx1"/>
                </a:solidFill>
              </a:rPr>
              <a:t>Atanas L. </a:t>
            </a:r>
            <a:r>
              <a:rPr lang="de-DE" sz="2000" dirty="0" err="1">
                <a:solidFill>
                  <a:schemeClr val="tx1"/>
                </a:solidFill>
              </a:rPr>
              <a:t>Kuzmanov</a:t>
            </a:r>
            <a:br>
              <a:rPr lang="de-DE" sz="2000" dirty="0">
                <a:solidFill>
                  <a:schemeClr val="tx1"/>
                </a:solidFill>
              </a:rPr>
            </a:br>
            <a:r>
              <a:rPr lang="de-DE" sz="1100" dirty="0">
                <a:solidFill>
                  <a:schemeClr val="tx1"/>
                </a:solidFill>
                <a:latin typeface="+mn-lt"/>
              </a:rPr>
              <a:t>Senior Software Engineer</a:t>
            </a:r>
          </a:p>
          <a:p>
            <a:pPr>
              <a:spcAft>
                <a:spcPts val="100"/>
              </a:spcAft>
            </a:pPr>
            <a:r>
              <a:rPr lang="de-DE" sz="1100" dirty="0">
                <a:solidFill>
                  <a:schemeClr val="tx1"/>
                </a:solidFill>
                <a:latin typeface="+mn-lt"/>
              </a:rPr>
              <a:t>IT Solution Development</a:t>
            </a:r>
          </a:p>
          <a:p>
            <a:pPr>
              <a:spcAft>
                <a:spcPts val="100"/>
              </a:spcAft>
            </a:pPr>
            <a:r>
              <a:rPr lang="de-DE" sz="1100" dirty="0" err="1">
                <a:solidFill>
                  <a:schemeClr val="tx1"/>
                </a:solidFill>
                <a:latin typeface="+mn-lt"/>
              </a:rPr>
              <a:t>SchwarzIT</a:t>
            </a:r>
            <a:r>
              <a:rPr lang="de-DE" sz="1100" dirty="0">
                <a:solidFill>
                  <a:schemeClr val="tx1"/>
                </a:solidFill>
                <a:latin typeface="+mn-lt"/>
              </a:rPr>
              <a:t> </a:t>
            </a:r>
            <a:r>
              <a:rPr lang="de-DE" sz="1100" dirty="0" err="1">
                <a:solidFill>
                  <a:schemeClr val="tx1"/>
                </a:solidFill>
                <a:latin typeface="+mn-lt"/>
              </a:rPr>
              <a:t>Bulgaria</a:t>
            </a:r>
            <a:endParaRPr lang="de-DE" sz="1100" dirty="0">
              <a:solidFill>
                <a:schemeClr val="tx1"/>
              </a:solidFill>
              <a:latin typeface="+mn-lt"/>
            </a:endParaRPr>
          </a:p>
          <a:p>
            <a:pPr>
              <a:spcAft>
                <a:spcPts val="0"/>
              </a:spcAft>
            </a:pPr>
            <a:endParaRPr lang="de-DE" sz="2000" dirty="0">
              <a:solidFill>
                <a:schemeClr val="tx1"/>
              </a:solidFill>
            </a:endParaRPr>
          </a:p>
          <a:p>
            <a:r>
              <a:rPr lang="de-DE" dirty="0"/>
              <a:t>Expert </a:t>
            </a:r>
            <a:r>
              <a:rPr lang="de-DE" dirty="0" err="1"/>
              <a:t>background</a:t>
            </a:r>
            <a:endParaRPr lang="de-DE" dirty="0"/>
          </a:p>
          <a:p>
            <a:pPr lvl="2"/>
            <a:r>
              <a:rPr lang="de-DE" dirty="0" err="1"/>
              <a:t>Where</a:t>
            </a:r>
            <a:r>
              <a:rPr lang="de-DE" dirty="0"/>
              <a:t> do </a:t>
            </a:r>
            <a:r>
              <a:rPr lang="de-DE" dirty="0" err="1"/>
              <a:t>you</a:t>
            </a:r>
            <a:r>
              <a:rPr lang="de-DE" dirty="0"/>
              <a:t> </a:t>
            </a:r>
            <a:r>
              <a:rPr lang="de-DE" dirty="0" err="1"/>
              <a:t>work</a:t>
            </a:r>
            <a:r>
              <a:rPr lang="de-DE" dirty="0"/>
              <a:t>?</a:t>
            </a:r>
          </a:p>
          <a:p>
            <a:pPr lvl="2"/>
            <a:r>
              <a:rPr lang="de-DE" dirty="0" err="1"/>
              <a:t>What</a:t>
            </a:r>
            <a:r>
              <a:rPr lang="de-DE" dirty="0"/>
              <a:t> do </a:t>
            </a:r>
            <a:r>
              <a:rPr lang="de-DE" dirty="0" err="1"/>
              <a:t>you</a:t>
            </a:r>
            <a:r>
              <a:rPr lang="de-DE" dirty="0"/>
              <a:t> do </a:t>
            </a:r>
            <a:r>
              <a:rPr lang="de-DE" dirty="0" err="1"/>
              <a:t>there</a:t>
            </a:r>
            <a:r>
              <a:rPr lang="de-DE" dirty="0"/>
              <a:t>?</a:t>
            </a:r>
          </a:p>
          <a:p>
            <a:pPr lvl="2"/>
            <a:r>
              <a:rPr lang="de-DE" dirty="0" err="1"/>
              <a:t>Why</a:t>
            </a:r>
            <a:r>
              <a:rPr lang="de-DE" dirty="0"/>
              <a:t> </a:t>
            </a:r>
            <a:r>
              <a:rPr lang="de-DE" dirty="0" err="1"/>
              <a:t>are</a:t>
            </a:r>
            <a:r>
              <a:rPr lang="de-DE" dirty="0"/>
              <a:t> </a:t>
            </a:r>
            <a:r>
              <a:rPr lang="de-DE" dirty="0" err="1"/>
              <a:t>you</a:t>
            </a:r>
            <a:r>
              <a:rPr lang="de-DE" dirty="0"/>
              <a:t> an expert on </a:t>
            </a:r>
            <a:r>
              <a:rPr lang="de-DE" dirty="0" err="1"/>
              <a:t>your</a:t>
            </a:r>
            <a:r>
              <a:rPr lang="de-DE" dirty="0"/>
              <a:t> </a:t>
            </a:r>
            <a:r>
              <a:rPr lang="de-DE" dirty="0" err="1"/>
              <a:t>topic</a:t>
            </a:r>
            <a:r>
              <a:rPr lang="de-DE" dirty="0"/>
              <a:t>?</a:t>
            </a:r>
          </a:p>
          <a:p>
            <a:pPr lvl="2"/>
            <a:r>
              <a:rPr lang="de-DE" dirty="0" err="1"/>
              <a:t>Why</a:t>
            </a:r>
            <a:r>
              <a:rPr lang="de-DE" dirty="0"/>
              <a:t> </a:t>
            </a:r>
            <a:r>
              <a:rPr lang="de-DE" dirty="0" err="1"/>
              <a:t>are</a:t>
            </a:r>
            <a:r>
              <a:rPr lang="de-DE" dirty="0"/>
              <a:t> </a:t>
            </a:r>
            <a:r>
              <a:rPr lang="de-DE" dirty="0" err="1"/>
              <a:t>you</a:t>
            </a:r>
            <a:r>
              <a:rPr lang="de-DE" dirty="0"/>
              <a:t> </a:t>
            </a:r>
            <a:r>
              <a:rPr lang="de-DE" dirty="0" err="1"/>
              <a:t>giving</a:t>
            </a:r>
            <a:r>
              <a:rPr lang="de-DE" dirty="0"/>
              <a:t> </a:t>
            </a:r>
            <a:r>
              <a:rPr lang="de-DE" dirty="0" err="1"/>
              <a:t>this</a:t>
            </a:r>
            <a:r>
              <a:rPr lang="de-DE" dirty="0"/>
              <a:t> </a:t>
            </a:r>
            <a:r>
              <a:rPr lang="de-DE" dirty="0" err="1"/>
              <a:t>talk</a:t>
            </a:r>
            <a:r>
              <a:rPr lang="de-DE" dirty="0"/>
              <a:t> </a:t>
            </a:r>
            <a:r>
              <a:rPr lang="de-DE" dirty="0" err="1"/>
              <a:t>today</a:t>
            </a:r>
            <a:r>
              <a:rPr lang="de-DE" dirty="0"/>
              <a:t>?</a:t>
            </a:r>
          </a:p>
          <a:p>
            <a:pPr>
              <a:spcAft>
                <a:spcPts val="0"/>
              </a:spcAft>
            </a:pPr>
            <a:endParaRPr lang="de-DE" dirty="0"/>
          </a:p>
          <a:p>
            <a:r>
              <a:rPr lang="de-DE" dirty="0" err="1"/>
              <a:t>About</a:t>
            </a:r>
            <a:r>
              <a:rPr lang="de-DE" dirty="0"/>
              <a:t> </a:t>
            </a:r>
            <a:r>
              <a:rPr lang="de-DE" dirty="0" err="1"/>
              <a:t>me</a:t>
            </a:r>
            <a:r>
              <a:rPr lang="de-DE" dirty="0"/>
              <a:t>:</a:t>
            </a:r>
          </a:p>
          <a:p>
            <a:endParaRPr lang="de-DE" dirty="0"/>
          </a:p>
        </p:txBody>
      </p:sp>
      <p:sp>
        <p:nvSpPr>
          <p:cNvPr id="3" name="Textplatzhalter 2">
            <a:extLst>
              <a:ext uri="{FF2B5EF4-FFF2-40B4-BE49-F238E27FC236}">
                <a16:creationId xmlns:a16="http://schemas.microsoft.com/office/drawing/2014/main" id="{76B70F8D-7636-4FDD-ACCC-24884E5E00CB}"/>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4" name="Titel 3">
            <a:extLst>
              <a:ext uri="{FF2B5EF4-FFF2-40B4-BE49-F238E27FC236}">
                <a16:creationId xmlns:a16="http://schemas.microsoft.com/office/drawing/2014/main" id="{17C0E761-3C5A-44E4-B6D2-B71C75B1F873}"/>
              </a:ext>
            </a:extLst>
          </p:cNvPr>
          <p:cNvSpPr>
            <a:spLocks noGrp="1"/>
          </p:cNvSpPr>
          <p:nvPr>
            <p:ph type="title"/>
          </p:nvPr>
        </p:nvSpPr>
        <p:spPr/>
        <p:txBody>
          <a:bodyPr/>
          <a:lstStyle/>
          <a:p>
            <a:r>
              <a:rPr lang="de-DE" dirty="0" err="1"/>
              <a:t>Hello</a:t>
            </a:r>
            <a:r>
              <a:rPr lang="de-DE" dirty="0"/>
              <a:t>,</a:t>
            </a:r>
          </a:p>
        </p:txBody>
      </p:sp>
      <p:sp>
        <p:nvSpPr>
          <p:cNvPr id="5" name="Textplatzhalter 4">
            <a:extLst>
              <a:ext uri="{FF2B5EF4-FFF2-40B4-BE49-F238E27FC236}">
                <a16:creationId xmlns:a16="http://schemas.microsoft.com/office/drawing/2014/main" id="{1E36F1E2-01C7-4C96-B63F-C2B7E2CD36C3}"/>
              </a:ext>
            </a:extLst>
          </p:cNvPr>
          <p:cNvSpPr>
            <a:spLocks noGrp="1"/>
          </p:cNvSpPr>
          <p:nvPr>
            <p:ph type="body" sz="quarter" idx="14"/>
          </p:nvPr>
        </p:nvSpPr>
        <p:spPr/>
        <p:txBody>
          <a:bodyPr/>
          <a:lstStyle/>
          <a:p>
            <a:r>
              <a:rPr lang="de-DE" dirty="0" err="1"/>
              <a:t>my</a:t>
            </a:r>
            <a:r>
              <a:rPr lang="de-DE" dirty="0"/>
              <a:t> </a:t>
            </a:r>
            <a:r>
              <a:rPr lang="de-DE" dirty="0" err="1"/>
              <a:t>name</a:t>
            </a:r>
            <a:r>
              <a:rPr lang="de-DE" dirty="0"/>
              <a:t> </a:t>
            </a:r>
            <a:r>
              <a:rPr lang="de-DE" dirty="0" err="1"/>
              <a:t>is</a:t>
            </a:r>
            <a:endParaRPr lang="de-DE" dirty="0"/>
          </a:p>
        </p:txBody>
      </p:sp>
      <p:sp>
        <p:nvSpPr>
          <p:cNvPr id="8" name="Foliennummernplatzhalter 7">
            <a:extLst>
              <a:ext uri="{FF2B5EF4-FFF2-40B4-BE49-F238E27FC236}">
                <a16:creationId xmlns:a16="http://schemas.microsoft.com/office/drawing/2014/main" id="{4D0B1E7A-8510-4AC8-AC3F-36BCD1B07F49}"/>
              </a:ext>
            </a:extLst>
          </p:cNvPr>
          <p:cNvSpPr>
            <a:spLocks noGrp="1"/>
          </p:cNvSpPr>
          <p:nvPr>
            <p:ph type="sldNum" sz="quarter" idx="17"/>
          </p:nvPr>
        </p:nvSpPr>
        <p:spPr/>
        <p:txBody>
          <a:bodyPr/>
          <a:lstStyle/>
          <a:p>
            <a:pPr algn="r"/>
            <a:fld id="{8CFDFCC3-8B40-4EE5-B231-005F2F1C6A68}" type="slidenum">
              <a:rPr lang="de-DE" smtClean="0"/>
              <a:pPr algn="r"/>
              <a:t>2</a:t>
            </a:fld>
            <a:endParaRPr lang="de-DE" dirty="0"/>
          </a:p>
        </p:txBody>
      </p:sp>
      <p:sp>
        <p:nvSpPr>
          <p:cNvPr id="10" name="Textplatzhalter 41">
            <a:extLst>
              <a:ext uri="{FF2B5EF4-FFF2-40B4-BE49-F238E27FC236}">
                <a16:creationId xmlns:a16="http://schemas.microsoft.com/office/drawing/2014/main" id="{2F700580-91AF-0949-AFD5-312B55C72A60}"/>
              </a:ext>
            </a:extLst>
          </p:cNvPr>
          <p:cNvSpPr txBox="1">
            <a:spLocks/>
          </p:cNvSpPr>
          <p:nvPr/>
        </p:nvSpPr>
        <p:spPr bwMode="gray">
          <a:xfrm>
            <a:off x="467107"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Currently:</a:t>
            </a:r>
          </a:p>
        </p:txBody>
      </p:sp>
      <p:sp>
        <p:nvSpPr>
          <p:cNvPr id="11" name="Textplatzhalter 41">
            <a:extLst>
              <a:ext uri="{FF2B5EF4-FFF2-40B4-BE49-F238E27FC236}">
                <a16:creationId xmlns:a16="http://schemas.microsoft.com/office/drawing/2014/main" id="{262C35AC-1610-6A43-83A4-19E170276F28}"/>
              </a:ext>
            </a:extLst>
          </p:cNvPr>
          <p:cNvSpPr txBox="1">
            <a:spLocks/>
          </p:cNvSpPr>
          <p:nvPr/>
        </p:nvSpPr>
        <p:spPr bwMode="gray">
          <a:xfrm>
            <a:off x="2291224" y="5153951"/>
            <a:ext cx="1176666" cy="293421"/>
          </a:xfrm>
          <a:prstGeom prst="rect">
            <a:avLst/>
          </a:prstGeom>
        </p:spPr>
        <p:txBody>
          <a:bodyPr/>
          <a:lstStyle>
            <a:lvl1pPr marL="0" indent="0" algn="l" defTabSz="457200" rtl="0" eaLnBrk="1" latinLnBrk="0" hangingPunct="1">
              <a:lnSpc>
                <a:spcPct val="100000"/>
              </a:lnSpc>
              <a:spcBef>
                <a:spcPts val="1000"/>
              </a:spcBef>
              <a:spcAft>
                <a:spcPts val="0"/>
              </a:spcAft>
              <a:buClr>
                <a:schemeClr val="accent1"/>
              </a:buClr>
              <a:buSzPct val="80000"/>
              <a:buFontTx/>
              <a:buNone/>
              <a:defRPr sz="1200" b="0" i="0" kern="1200">
                <a:solidFill>
                  <a:srgbClr val="965AA0"/>
                </a:solidFill>
                <a:latin typeface="+mn-lt"/>
                <a:ea typeface="+mn-ea"/>
                <a:cs typeface="+mn-cs"/>
              </a:defRPr>
            </a:lvl1pPr>
            <a:lvl2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2pPr>
            <a:lvl3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3pPr>
            <a:lvl4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4pPr>
            <a:lvl5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5pPr>
            <a:lvl6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6pPr>
            <a:lvl7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7pPr>
            <a:lvl8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8pPr>
            <a:lvl9pPr marL="0" indent="0" algn="l" defTabSz="457200" rtl="0" eaLnBrk="1" latinLnBrk="0" hangingPunct="1">
              <a:lnSpc>
                <a:spcPct val="100000"/>
              </a:lnSpc>
              <a:spcBef>
                <a:spcPts val="1000"/>
              </a:spcBef>
              <a:spcAft>
                <a:spcPts val="0"/>
              </a:spcAft>
              <a:buClr>
                <a:schemeClr val="accent1"/>
              </a:buClr>
              <a:buSzPct val="80000"/>
              <a:buFontTx/>
              <a:buNone/>
              <a:defRPr sz="2000" b="0" i="0" kern="1200">
                <a:solidFill>
                  <a:srgbClr val="965AA0"/>
                </a:solidFill>
                <a:latin typeface="+mn-lt"/>
                <a:ea typeface="+mn-ea"/>
                <a:cs typeface="+mn-cs"/>
              </a:defRPr>
            </a:lvl9pPr>
          </a:lstStyle>
          <a:p>
            <a:r>
              <a:rPr lang="en-GB" b="1">
                <a:solidFill>
                  <a:srgbClr val="70267D"/>
                </a:solidFill>
              </a:rPr>
              <a:t>Previously:</a:t>
            </a:r>
          </a:p>
        </p:txBody>
      </p:sp>
      <p:pic>
        <p:nvPicPr>
          <p:cNvPr id="12" name="Picture 11" descr="A picture containing graphical user interface&#10;&#10;Description automatically generated">
            <a:extLst>
              <a:ext uri="{FF2B5EF4-FFF2-40B4-BE49-F238E27FC236}">
                <a16:creationId xmlns:a16="http://schemas.microsoft.com/office/drawing/2014/main" id="{4F409458-934F-C04E-8B92-CAAFDC5199F2}"/>
              </a:ext>
            </a:extLst>
          </p:cNvPr>
          <p:cNvPicPr>
            <a:picLocks noChangeAspect="1"/>
          </p:cNvPicPr>
          <p:nvPr/>
        </p:nvPicPr>
        <p:blipFill>
          <a:blip r:embed="rId3"/>
          <a:stretch>
            <a:fillRect/>
          </a:stretch>
        </p:blipFill>
        <p:spPr>
          <a:xfrm>
            <a:off x="1321710" y="5054436"/>
            <a:ext cx="644126" cy="775753"/>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B82AB734-94D3-F94D-8A44-13C4C96513F4}"/>
              </a:ext>
            </a:extLst>
          </p:cNvPr>
          <p:cNvPicPr>
            <a:picLocks noChangeAspect="1"/>
          </p:cNvPicPr>
          <p:nvPr/>
        </p:nvPicPr>
        <p:blipFill>
          <a:blip r:embed="rId4"/>
          <a:stretch>
            <a:fillRect/>
          </a:stretch>
        </p:blipFill>
        <p:spPr>
          <a:xfrm>
            <a:off x="3759080" y="5229201"/>
            <a:ext cx="774428" cy="220228"/>
          </a:xfrm>
          <a:prstGeom prst="rect">
            <a:avLst/>
          </a:prstGeom>
        </p:spPr>
      </p:pic>
      <p:pic>
        <p:nvPicPr>
          <p:cNvPr id="14" name="Picture 13" descr="Logo&#10;&#10;Description automatically generated">
            <a:extLst>
              <a:ext uri="{FF2B5EF4-FFF2-40B4-BE49-F238E27FC236}">
                <a16:creationId xmlns:a16="http://schemas.microsoft.com/office/drawing/2014/main" id="{D12A42F9-D78C-2A4A-A1E6-9FFF9AA9E2CE}"/>
              </a:ext>
            </a:extLst>
          </p:cNvPr>
          <p:cNvPicPr>
            <a:picLocks noChangeAspect="1"/>
          </p:cNvPicPr>
          <p:nvPr/>
        </p:nvPicPr>
        <p:blipFill>
          <a:blip r:embed="rId5"/>
          <a:stretch>
            <a:fillRect/>
          </a:stretch>
        </p:blipFill>
        <p:spPr>
          <a:xfrm>
            <a:off x="3134757" y="5141354"/>
            <a:ext cx="357468" cy="45191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65CE2769-9470-EB4A-AE89-7343C296D3A5}"/>
              </a:ext>
            </a:extLst>
          </p:cNvPr>
          <p:cNvPicPr>
            <a:picLocks noChangeAspect="1"/>
          </p:cNvPicPr>
          <p:nvPr/>
        </p:nvPicPr>
        <p:blipFill>
          <a:blip r:embed="rId6"/>
          <a:stretch>
            <a:fillRect/>
          </a:stretch>
        </p:blipFill>
        <p:spPr>
          <a:xfrm>
            <a:off x="3310567" y="5443868"/>
            <a:ext cx="834272" cy="469278"/>
          </a:xfrm>
          <a:prstGeom prst="rect">
            <a:avLst/>
          </a:prstGeom>
        </p:spPr>
      </p:pic>
      <p:sp>
        <p:nvSpPr>
          <p:cNvPr id="16" name="TextBox 15">
            <a:extLst>
              <a:ext uri="{FF2B5EF4-FFF2-40B4-BE49-F238E27FC236}">
                <a16:creationId xmlns:a16="http://schemas.microsoft.com/office/drawing/2014/main" id="{97D779C9-1599-7C4E-A2F9-5DD865E59FCB}"/>
              </a:ext>
            </a:extLst>
          </p:cNvPr>
          <p:cNvSpPr txBox="1"/>
          <p:nvPr/>
        </p:nvSpPr>
        <p:spPr>
          <a:xfrm>
            <a:off x="8961847" y="5218161"/>
            <a:ext cx="3068621" cy="1015663"/>
          </a:xfrm>
          <a:prstGeom prst="rect">
            <a:avLst/>
          </a:prstGeom>
          <a:noFill/>
        </p:spPr>
        <p:txBody>
          <a:bodyPr wrap="square" rtlCol="0">
            <a:spAutoFit/>
          </a:bodyPr>
          <a:lstStyle/>
          <a:p>
            <a:r>
              <a:rPr lang="en-GB" sz="12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pic>
        <p:nvPicPr>
          <p:cNvPr id="17" name="Picture 16" descr="Qr code&#10;&#10;Description automatically generated">
            <a:extLst>
              <a:ext uri="{FF2B5EF4-FFF2-40B4-BE49-F238E27FC236}">
                <a16:creationId xmlns:a16="http://schemas.microsoft.com/office/drawing/2014/main" id="{A0FC80F8-EEB4-E74A-A0B0-409BA725069B}"/>
              </a:ext>
            </a:extLst>
          </p:cNvPr>
          <p:cNvPicPr>
            <a:picLocks noChangeAspect="1"/>
          </p:cNvPicPr>
          <p:nvPr/>
        </p:nvPicPr>
        <p:blipFill>
          <a:blip r:embed="rId12"/>
          <a:stretch>
            <a:fillRect/>
          </a:stretch>
        </p:blipFill>
        <p:spPr>
          <a:xfrm>
            <a:off x="9401456" y="3251036"/>
            <a:ext cx="1803400" cy="1803400"/>
          </a:xfrm>
          <a:prstGeom prst="rect">
            <a:avLst/>
          </a:prstGeom>
        </p:spPr>
      </p:pic>
      <p:sp>
        <p:nvSpPr>
          <p:cNvPr id="19" name="Datumsplatzhalter 2">
            <a:extLst>
              <a:ext uri="{FF2B5EF4-FFF2-40B4-BE49-F238E27FC236}">
                <a16:creationId xmlns:a16="http://schemas.microsoft.com/office/drawing/2014/main" id="{6AA07E34-1A22-B440-8D68-ADBDEF7AF2BB}"/>
              </a:ext>
            </a:extLst>
          </p:cNvPr>
          <p:cNvSpPr>
            <a:spLocks noGrp="1"/>
          </p:cNvSpPr>
          <p:nvPr>
            <p:ph type="dt" sz="half" idx="15"/>
          </p:nvPr>
        </p:nvSpPr>
        <p:spPr>
          <a:xfrm>
            <a:off x="1055440" y="6381328"/>
            <a:ext cx="766235" cy="216024"/>
          </a:xfrm>
        </p:spPr>
        <p:txBody>
          <a:bodyPr/>
          <a:lstStyle/>
          <a:p>
            <a:r>
              <a:rPr lang="de-DE" dirty="0"/>
              <a:t>|  22.10.2021  |</a:t>
            </a:r>
          </a:p>
        </p:txBody>
      </p:sp>
      <p:sp>
        <p:nvSpPr>
          <p:cNvPr id="20" name="Fußzeilenplatzhalter 3">
            <a:extLst>
              <a:ext uri="{FF2B5EF4-FFF2-40B4-BE49-F238E27FC236}">
                <a16:creationId xmlns:a16="http://schemas.microsoft.com/office/drawing/2014/main" id="{2FF05066-771D-7C49-8F54-963A0374212D}"/>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8" name="TextBox 17">
            <a:extLst>
              <a:ext uri="{FF2B5EF4-FFF2-40B4-BE49-F238E27FC236}">
                <a16:creationId xmlns:a16="http://schemas.microsoft.com/office/drawing/2014/main" id="{29CA2803-8F2A-E74D-8272-EE2007A15770}"/>
              </a:ext>
            </a:extLst>
          </p:cNvPr>
          <p:cNvSpPr txBox="1"/>
          <p:nvPr/>
        </p:nvSpPr>
        <p:spPr bwMode="gray">
          <a:xfrm>
            <a:off x="11075350" y="897308"/>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21" name="TextBox 20">
            <a:extLst>
              <a:ext uri="{FF2B5EF4-FFF2-40B4-BE49-F238E27FC236}">
                <a16:creationId xmlns:a16="http://schemas.microsoft.com/office/drawing/2014/main" id="{77C17E16-2A41-D445-A467-2B5A28CB6BB5}"/>
              </a:ext>
            </a:extLst>
          </p:cNvPr>
          <p:cNvSpPr txBox="1"/>
          <p:nvPr/>
        </p:nvSpPr>
        <p:spPr bwMode="gray">
          <a:xfrm>
            <a:off x="9673839" y="777667"/>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22" name="Rectangle 21">
            <a:extLst>
              <a:ext uri="{FF2B5EF4-FFF2-40B4-BE49-F238E27FC236}">
                <a16:creationId xmlns:a16="http://schemas.microsoft.com/office/drawing/2014/main" id="{C4E32650-E49E-7545-B278-20E88510B429}"/>
              </a:ext>
            </a:extLst>
          </p:cNvPr>
          <p:cNvSpPr/>
          <p:nvPr/>
        </p:nvSpPr>
        <p:spPr bwMode="gray">
          <a:xfrm>
            <a:off x="10526031" y="210148"/>
            <a:ext cx="1440160" cy="1008112"/>
          </a:xfrm>
          <a:prstGeom prst="rect">
            <a:avLst/>
          </a:prstGeom>
          <a:solidFill>
            <a:schemeClr val="bg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25" name="TextBox 24">
            <a:extLst>
              <a:ext uri="{FF2B5EF4-FFF2-40B4-BE49-F238E27FC236}">
                <a16:creationId xmlns:a16="http://schemas.microsoft.com/office/drawing/2014/main" id="{2E83C20B-8E0F-6241-AE08-A32DE8082450}"/>
              </a:ext>
            </a:extLst>
          </p:cNvPr>
          <p:cNvSpPr txBox="1"/>
          <p:nvPr/>
        </p:nvSpPr>
        <p:spPr>
          <a:xfrm>
            <a:off x="8101472" y="4700712"/>
            <a:ext cx="1452634" cy="1785104"/>
          </a:xfrm>
          <a:prstGeom prst="rect">
            <a:avLst/>
          </a:prstGeom>
          <a:noFill/>
        </p:spPr>
        <p:txBody>
          <a:bodyPr wrap="square" rtlCol="0">
            <a:spAutoFit/>
          </a:bodyPr>
          <a:lstStyle/>
          <a:p>
            <a:pPr algn="ctr"/>
            <a:r>
              <a:rPr lang="en-GB" sz="1100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08C6A426-5EEC-D14E-AC09-D884F2681CF0}"/>
              </a:ext>
            </a:extLst>
          </p:cNvPr>
          <p:cNvSpPr txBox="1"/>
          <p:nvPr/>
        </p:nvSpPr>
        <p:spPr>
          <a:xfrm>
            <a:off x="11208827" y="4700712"/>
            <a:ext cx="1452634" cy="1785104"/>
          </a:xfrm>
          <a:prstGeom prst="rect">
            <a:avLst/>
          </a:prstGeom>
          <a:noFill/>
        </p:spPr>
        <p:txBody>
          <a:bodyPr wrap="square" rtlCol="0">
            <a:spAutoFit/>
          </a:bodyPr>
          <a:lstStyle/>
          <a:p>
            <a:pPr algn="ctr"/>
            <a:r>
              <a:rPr lang="en-GB" sz="11000" dirty="0">
                <a:latin typeface="Arial Narrow" panose="020B0604020202020204" pitchFamily="34" charset="0"/>
                <a:cs typeface="Arial Narrow" panose="020B0604020202020204" pitchFamily="34" charset="0"/>
              </a:rPr>
              <a:t>}</a:t>
            </a:r>
          </a:p>
        </p:txBody>
      </p:sp>
      <p:pic>
        <p:nvPicPr>
          <p:cNvPr id="23" name="Picture 22" descr="A person with a beard&#10;&#10;Description automatically generated with low confidence">
            <a:extLst>
              <a:ext uri="{FF2B5EF4-FFF2-40B4-BE49-F238E27FC236}">
                <a16:creationId xmlns:a16="http://schemas.microsoft.com/office/drawing/2014/main" id="{F7B593ED-F9A8-964E-9C22-97B7F59255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27576" y="132216"/>
            <a:ext cx="2951161" cy="2951161"/>
          </a:xfrm>
          <a:prstGeom prst="rect">
            <a:avLst/>
          </a:prstGeom>
        </p:spPr>
      </p:pic>
    </p:spTree>
    <p:extLst>
      <p:ext uri="{BB962C8B-B14F-4D97-AF65-F5344CB8AC3E}">
        <p14:creationId xmlns:p14="http://schemas.microsoft.com/office/powerpoint/2010/main" val="2143522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20</a:t>
            </a:fld>
            <a:endParaRPr lang="de-DE" dirty="0"/>
          </a:p>
        </p:txBody>
      </p:sp>
      <p:sp>
        <p:nvSpPr>
          <p:cNvPr id="9" name="Textplatzhalter 8">
            <a:extLst>
              <a:ext uri="{FF2B5EF4-FFF2-40B4-BE49-F238E27FC236}">
                <a16:creationId xmlns:a16="http://schemas.microsoft.com/office/drawing/2014/main" id="{32A6D458-EECD-ED44-99DD-36292C1751F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It’s all in the howl</a:t>
            </a:r>
          </a:p>
          <a:p>
            <a:pPr marL="0" indent="0">
              <a:buNone/>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Wolves do howl at night, and these soulful calls have nothing to do with the moon. Their penetrating, hauntingly beautiful howl is a primary communication tool, both between lone wolves and their pack, as well as between packs.</a:t>
            </a:r>
          </a:p>
        </p:txBody>
      </p:sp>
      <p:pic>
        <p:nvPicPr>
          <p:cNvPr id="10" name="Picture 9">
            <a:extLst>
              <a:ext uri="{FF2B5EF4-FFF2-40B4-BE49-F238E27FC236}">
                <a16:creationId xmlns:a16="http://schemas.microsoft.com/office/drawing/2014/main" id="{DDBC5610-5653-5049-ADC0-3675AEA401DF}"/>
              </a:ext>
            </a:extLst>
          </p:cNvPr>
          <p:cNvPicPr>
            <a:picLocks noChangeAspect="1"/>
          </p:cNvPicPr>
          <p:nvPr/>
        </p:nvPicPr>
        <p:blipFill>
          <a:blip r:embed="rId3"/>
          <a:stretch>
            <a:fillRect/>
          </a:stretch>
        </p:blipFill>
        <p:spPr>
          <a:xfrm>
            <a:off x="2386607" y="1145444"/>
            <a:ext cx="3206886" cy="4796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Datumsplatzhalter 2">
            <a:extLst>
              <a:ext uri="{FF2B5EF4-FFF2-40B4-BE49-F238E27FC236}">
                <a16:creationId xmlns:a16="http://schemas.microsoft.com/office/drawing/2014/main" id="{93FBB613-00DE-E143-9FC7-53157B3D17F0}"/>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EABBC153-9DA5-4B40-9F8D-138EA5677ED1}"/>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F82860B2-8B44-E04C-8B7B-9CF8B621739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descr="A picture containing background pattern&#10;&#10;Description automatically generated">
            <a:extLst>
              <a:ext uri="{FF2B5EF4-FFF2-40B4-BE49-F238E27FC236}">
                <a16:creationId xmlns:a16="http://schemas.microsoft.com/office/drawing/2014/main" id="{A0D24629-BFA0-974E-B629-8E92F9A7B597}"/>
              </a:ext>
            </a:extLst>
          </p:cNvPr>
          <p:cNvPicPr>
            <a:picLocks noChangeAspect="1"/>
          </p:cNvPicPr>
          <p:nvPr/>
        </p:nvPicPr>
        <p:blipFill>
          <a:blip r:embed="rId4"/>
          <a:stretch>
            <a:fillRect/>
          </a:stretch>
        </p:blipFill>
        <p:spPr>
          <a:xfrm>
            <a:off x="10382975" y="86958"/>
            <a:ext cx="1540067" cy="1403347"/>
          </a:xfrm>
          <a:prstGeom prst="rect">
            <a:avLst/>
          </a:prstGeom>
        </p:spPr>
      </p:pic>
    </p:spTree>
    <p:extLst>
      <p:ext uri="{BB962C8B-B14F-4D97-AF65-F5344CB8AC3E}">
        <p14:creationId xmlns:p14="http://schemas.microsoft.com/office/powerpoint/2010/main" val="3106322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API FIRST APPROACH</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04</a:t>
            </a:r>
          </a:p>
        </p:txBody>
      </p:sp>
    </p:spTree>
    <p:extLst>
      <p:ext uri="{BB962C8B-B14F-4D97-AF65-F5344CB8AC3E}">
        <p14:creationId xmlns:p14="http://schemas.microsoft.com/office/powerpoint/2010/main" val="60215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WHY API FIRST?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22</a:t>
            </a:fld>
            <a:endParaRPr lang="de-DE" dirty="0"/>
          </a:p>
        </p:txBody>
      </p:sp>
      <p:sp>
        <p:nvSpPr>
          <p:cNvPr id="17" name="Textplatzhalter 8">
            <a:extLst>
              <a:ext uri="{FF2B5EF4-FFF2-40B4-BE49-F238E27FC236}">
                <a16:creationId xmlns:a16="http://schemas.microsoft.com/office/drawing/2014/main" id="{FCCB63D9-2D7F-AB47-A7F6-74E9085CA50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In a world where speed-to-market holds a premium, why would you spend valuable building time to focus on the API first? Is it worth it?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There are several benefits for choosing this approach that potentially outweigh delaying your time-to-market.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Earlier validation:</a:t>
            </a:r>
            <a:r>
              <a:rPr lang="en-GB" sz="1800" dirty="0">
                <a:latin typeface="Arial" panose="020B0604020202020204" pitchFamily="34" charset="0"/>
                <a:cs typeface="Arial" panose="020B0604020202020204" pitchFamily="34" charset="0"/>
              </a:rPr>
              <a:t> early feedback allows the team to adapt to new inputs while the cost is still low.</a:t>
            </a: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Clear abstraction layer:</a:t>
            </a:r>
            <a:r>
              <a:rPr lang="en-GB" sz="1800" dirty="0">
                <a:latin typeface="Arial" panose="020B0604020202020204" pitchFamily="34" charset="0"/>
                <a:cs typeface="Arial" panose="020B0604020202020204" pitchFamily="34" charset="0"/>
              </a:rPr>
              <a:t> showing only the necessary details to the intended user hides internal complexity. </a:t>
            </a: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Decoupling dependencies:</a:t>
            </a:r>
            <a:r>
              <a:rPr lang="en-GB" sz="1800" dirty="0">
                <a:latin typeface="Arial" panose="020B0604020202020204" pitchFamily="34" charset="0"/>
                <a:cs typeface="Arial" panose="020B0604020202020204" pitchFamily="34" charset="0"/>
              </a:rPr>
              <a:t> by having a contract between services, work can progress in parallel, independent of other teams.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Ensures the quality, predictability, and stability:</a:t>
            </a:r>
            <a:r>
              <a:rPr lang="en-GB" sz="1800" dirty="0">
                <a:latin typeface="Arial" panose="020B0604020202020204" pitchFamily="34" charset="0"/>
                <a:cs typeface="Arial" panose="020B0604020202020204" pitchFamily="34" charset="0"/>
              </a:rPr>
              <a:t> to withstand web clients, mobile users and other developers.</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9" name="Datumsplatzhalter 2">
            <a:extLst>
              <a:ext uri="{FF2B5EF4-FFF2-40B4-BE49-F238E27FC236}">
                <a16:creationId xmlns:a16="http://schemas.microsoft.com/office/drawing/2014/main" id="{F576F2BC-F7B4-524D-9F13-E70B79B5F62F}"/>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A95FF653-4657-6B41-B1A9-1D8F10FEBF8A}"/>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1BD2DB08-822A-C146-8430-825630AE9A89}"/>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14" name="TextBox 13">
            <a:extLst>
              <a:ext uri="{FF2B5EF4-FFF2-40B4-BE49-F238E27FC236}">
                <a16:creationId xmlns:a16="http://schemas.microsoft.com/office/drawing/2014/main" id="{7501ED5E-A265-7147-91AB-9381C1461DC7}"/>
              </a:ext>
            </a:extLst>
          </p:cNvPr>
          <p:cNvSpPr txBox="1"/>
          <p:nvPr/>
        </p:nvSpPr>
        <p:spPr>
          <a:xfrm>
            <a:off x="10412671" y="201218"/>
            <a:ext cx="145263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10357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3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calcmode="lin" valueType="num">
                                      <p:cBhvr additive="base">
                                        <p:cTn id="13" dur="300" fill="hold"/>
                                        <p:tgtEl>
                                          <p:spTgt spid="1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 calcmode="lin" valueType="num">
                                      <p:cBhvr additive="base">
                                        <p:cTn id="19"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anim calcmode="lin" valueType="num">
                                      <p:cBhvr additive="base">
                                        <p:cTn id="25" dur="300" fill="hold"/>
                                        <p:tgtEl>
                                          <p:spTgt spid="1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7">
                                            <p:txEl>
                                              <p:pRg st="8" end="8"/>
                                            </p:txEl>
                                          </p:spTgt>
                                        </p:tgtEl>
                                        <p:attrNameLst>
                                          <p:attrName>style.visibility</p:attrName>
                                        </p:attrNameLst>
                                      </p:cBhvr>
                                      <p:to>
                                        <p:strVal val="visible"/>
                                      </p:to>
                                    </p:set>
                                    <p:anim calcmode="lin" valueType="num">
                                      <p:cBhvr additive="base">
                                        <p:cTn id="31"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7">
                                            <p:txEl>
                                              <p:pRg st="10" end="10"/>
                                            </p:txEl>
                                          </p:spTgt>
                                        </p:tgtEl>
                                        <p:attrNameLst>
                                          <p:attrName>style.visibility</p:attrName>
                                        </p:attrNameLst>
                                      </p:cBhvr>
                                      <p:to>
                                        <p:strVal val="visible"/>
                                      </p:to>
                                    </p:set>
                                    <p:anim calcmode="lin" valueType="num">
                                      <p:cBhvr additive="base">
                                        <p:cTn id="37" dur="300" fill="hold"/>
                                        <p:tgtEl>
                                          <p:spTgt spid="1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1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API first approach</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REAL WORLD EXAMPLES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23</a:t>
            </a:fld>
            <a:endParaRPr lang="de-DE" dirty="0"/>
          </a:p>
        </p:txBody>
      </p:sp>
      <p:sp>
        <p:nvSpPr>
          <p:cNvPr id="17" name="Textplatzhalter 8">
            <a:extLst>
              <a:ext uri="{FF2B5EF4-FFF2-40B4-BE49-F238E27FC236}">
                <a16:creationId xmlns:a16="http://schemas.microsoft.com/office/drawing/2014/main" id="{6165DAB9-ED84-084E-9A88-5ED1364EC1BE}"/>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Twilio’s unique API-first cloud platform is tailor-made to support an ecosystem of partners that are differentiated by the innovations they deliver for their customers. - Ron Huddleston, Twilio</a:t>
            </a:r>
          </a:p>
          <a:p>
            <a:pPr marL="0" indent="0">
              <a:buNone/>
            </a:pPr>
            <a:endParaRPr lang="en-GB" sz="1800" b="1" i="1"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Building a new Breaking News App in time for Elections with a cross-team effort of 4 teams in 3 different locations. Our main channel of communication was an API contract. Without it, we wouldn’t have made it in time.</a:t>
            </a: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We use spec-first API design and have seen some great benefits including reduced development times, tighter feedback loops, and better API design overall. All of our back-end services have accompanying spec projects. Currently most of them are Interfaces, but we are slowly moving them to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specs and intend to use it for any new projects from the start.</a:t>
            </a:r>
          </a:p>
        </p:txBody>
      </p:sp>
      <p:pic>
        <p:nvPicPr>
          <p:cNvPr id="18" name="Graphic 17">
            <a:extLst>
              <a:ext uri="{FF2B5EF4-FFF2-40B4-BE49-F238E27FC236}">
                <a16:creationId xmlns:a16="http://schemas.microsoft.com/office/drawing/2014/main" id="{7F3EC5A9-B923-094B-ABC8-9341D85FE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3965" y="2604796"/>
            <a:ext cx="1259968" cy="357831"/>
          </a:xfrm>
          <a:prstGeom prst="rect">
            <a:avLst/>
          </a:prstGeom>
        </p:spPr>
      </p:pic>
      <p:pic>
        <p:nvPicPr>
          <p:cNvPr id="19" name="Picture 18" descr="Logo&#10;&#10;Description automatically generated">
            <a:extLst>
              <a:ext uri="{FF2B5EF4-FFF2-40B4-BE49-F238E27FC236}">
                <a16:creationId xmlns:a16="http://schemas.microsoft.com/office/drawing/2014/main" id="{54E839DA-6014-AF43-A3E7-AEEC91A66E60}"/>
              </a:ext>
            </a:extLst>
          </p:cNvPr>
          <p:cNvPicPr>
            <a:picLocks noChangeAspect="1"/>
          </p:cNvPicPr>
          <p:nvPr/>
        </p:nvPicPr>
        <p:blipFill>
          <a:blip r:embed="rId5"/>
          <a:stretch>
            <a:fillRect/>
          </a:stretch>
        </p:blipFill>
        <p:spPr>
          <a:xfrm>
            <a:off x="263306" y="952468"/>
            <a:ext cx="1946478" cy="898374"/>
          </a:xfrm>
          <a:prstGeom prst="rect">
            <a:avLst/>
          </a:prstGeom>
        </p:spPr>
      </p:pic>
      <p:pic>
        <p:nvPicPr>
          <p:cNvPr id="20" name="Picture 19">
            <a:extLst>
              <a:ext uri="{FF2B5EF4-FFF2-40B4-BE49-F238E27FC236}">
                <a16:creationId xmlns:a16="http://schemas.microsoft.com/office/drawing/2014/main" id="{D84CD2CE-6062-BF4F-A7C3-02259143B9BD}"/>
              </a:ext>
            </a:extLst>
          </p:cNvPr>
          <p:cNvPicPr>
            <a:picLocks noChangeAspect="1"/>
          </p:cNvPicPr>
          <p:nvPr/>
        </p:nvPicPr>
        <p:blipFill>
          <a:blip r:embed="rId6"/>
          <a:stretch>
            <a:fillRect/>
          </a:stretch>
        </p:blipFill>
        <p:spPr>
          <a:xfrm>
            <a:off x="493965" y="4212428"/>
            <a:ext cx="1030035" cy="782827"/>
          </a:xfrm>
          <a:prstGeom prst="rect">
            <a:avLst/>
          </a:prstGeom>
        </p:spPr>
      </p:pic>
      <p:sp>
        <p:nvSpPr>
          <p:cNvPr id="12" name="Datumsplatzhalter 2">
            <a:extLst>
              <a:ext uri="{FF2B5EF4-FFF2-40B4-BE49-F238E27FC236}">
                <a16:creationId xmlns:a16="http://schemas.microsoft.com/office/drawing/2014/main" id="{CFE3BC1D-A64E-5F42-AE7E-01BE71FD558B}"/>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27197D52-00C2-AD42-8400-846619DDB5CF}"/>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630A1491-1BEA-4941-88A0-05F2B9DF7435}"/>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21" name="TextBox 20">
            <a:extLst>
              <a:ext uri="{FF2B5EF4-FFF2-40B4-BE49-F238E27FC236}">
                <a16:creationId xmlns:a16="http://schemas.microsoft.com/office/drawing/2014/main" id="{E32910FA-366C-6647-B587-295B854FF667}"/>
              </a:ext>
            </a:extLst>
          </p:cNvPr>
          <p:cNvSpPr txBox="1"/>
          <p:nvPr/>
        </p:nvSpPr>
        <p:spPr>
          <a:xfrm>
            <a:off x="10412671" y="201218"/>
            <a:ext cx="1452634" cy="707886"/>
          </a:xfrm>
          <a:prstGeom prst="rect">
            <a:avLst/>
          </a:prstGeom>
          <a:noFill/>
        </p:spPr>
        <p:txBody>
          <a:bodyPr wrap="square" rtlCol="0">
            <a:spAutoFit/>
          </a:bodyPr>
          <a:lstStyle/>
          <a:p>
            <a:pPr algn="ctr"/>
            <a:r>
              <a:rPr lang="en-GB" sz="4000" b="1" dirty="0"/>
              <a:t>{API}</a:t>
            </a:r>
          </a:p>
        </p:txBody>
      </p:sp>
    </p:spTree>
    <p:extLst>
      <p:ext uri="{BB962C8B-B14F-4D97-AF65-F5344CB8AC3E}">
        <p14:creationId xmlns:p14="http://schemas.microsoft.com/office/powerpoint/2010/main" val="37224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3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 calcmode="lin" valueType="num">
                                      <p:cBhvr additive="base">
                                        <p:cTn id="12" dur="300" fill="hold"/>
                                        <p:tgtEl>
                                          <p:spTgt spid="17">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1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3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 calcmode="lin" valueType="num">
                                      <p:cBhvr additive="base">
                                        <p:cTn id="23" dur="300" fill="hold"/>
                                        <p:tgtEl>
                                          <p:spTgt spid="17">
                                            <p:txEl>
                                              <p:pRg st="4" end="4"/>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1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3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7">
                                            <p:txEl>
                                              <p:pRg st="8" end="8"/>
                                            </p:txEl>
                                          </p:spTgt>
                                        </p:tgtEl>
                                        <p:attrNameLst>
                                          <p:attrName>style.visibility</p:attrName>
                                        </p:attrNameLst>
                                      </p:cBhvr>
                                      <p:to>
                                        <p:strVal val="visible"/>
                                      </p:to>
                                    </p:set>
                                    <p:anim calcmode="lin" valueType="num">
                                      <p:cBhvr additive="base">
                                        <p:cTn id="34" dur="300" fill="hold"/>
                                        <p:tgtEl>
                                          <p:spTgt spid="17">
                                            <p:txEl>
                                              <p:pRg st="8" end="8"/>
                                            </p:txEl>
                                          </p:spTgt>
                                        </p:tgtEl>
                                        <p:attrNameLst>
                                          <p:attrName>ppt_x</p:attrName>
                                        </p:attrNameLst>
                                      </p:cBhvr>
                                      <p:tavLst>
                                        <p:tav tm="0">
                                          <p:val>
                                            <p:strVal val="0-#ppt_w/2"/>
                                          </p:val>
                                        </p:tav>
                                        <p:tav tm="100000">
                                          <p:val>
                                            <p:strVal val="#ppt_x"/>
                                          </p:val>
                                        </p:tav>
                                      </p:tavLst>
                                    </p:anim>
                                    <p:anim calcmode="lin" valueType="num">
                                      <p:cBhvr additive="base">
                                        <p:cTn id="35" dur="300" fill="hold"/>
                                        <p:tgtEl>
                                          <p:spTgt spid="1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YOUR API IS YOUR CONTRACT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05</a:t>
            </a:r>
          </a:p>
        </p:txBody>
      </p:sp>
    </p:spTree>
    <p:extLst>
      <p:ext uri="{BB962C8B-B14F-4D97-AF65-F5344CB8AC3E}">
        <p14:creationId xmlns:p14="http://schemas.microsoft.com/office/powerpoint/2010/main" val="206080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25</a:t>
            </a:fld>
            <a:endParaRPr lang="de-DE" dirty="0"/>
          </a:p>
        </p:txBody>
      </p:sp>
      <p:sp>
        <p:nvSpPr>
          <p:cNvPr id="10" name="Textplatzhalter 8">
            <a:extLst>
              <a:ext uri="{FF2B5EF4-FFF2-40B4-BE49-F238E27FC236}">
                <a16:creationId xmlns:a16="http://schemas.microsoft.com/office/drawing/2014/main" id="{865B7091-61F3-3C4A-8DE2-2873340E8EA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A shared articulation of what an API does in both machine and human readable format.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Uses tools such as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to describe the requests and responses of each API functionality offered.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It is something that both API provider and consumer agree upon, and get to work developing, delivering, and then integrating and consuming - for an agreed upon price.</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An API contract helps mitigate change, or at least communicates it.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Providing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of each new version ahead of time, reduces the amount of uncertainty and allows consumers to review the API contract before they commit to integrating with it. </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11" name="Datumsplatzhalter 2">
            <a:extLst>
              <a:ext uri="{FF2B5EF4-FFF2-40B4-BE49-F238E27FC236}">
                <a16:creationId xmlns:a16="http://schemas.microsoft.com/office/drawing/2014/main" id="{B0A751D7-E22E-824A-AE39-C314855181F3}"/>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9FBD335B-2B92-C747-B6A1-A35034F408EB}"/>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933E6351-345D-BF43-80E2-FCB672A8637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87743A04-B67D-B440-B85C-78819D7F5355}"/>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03A34A73-0526-9742-91AB-544279A8BC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51E4F7F2-0EDD-8747-8D67-8FF919AEF3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96877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anim calcmode="lin" valueType="num">
                                      <p:cBhvr additive="base">
                                        <p:cTn id="31"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Your API is your contract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AN API CONTRACT?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26</a:t>
            </a:fld>
            <a:endParaRPr lang="de-DE" dirty="0"/>
          </a:p>
        </p:txBody>
      </p:sp>
      <p:sp>
        <p:nvSpPr>
          <p:cNvPr id="7" name="Textplatzhalter 8">
            <a:extLst>
              <a:ext uri="{FF2B5EF4-FFF2-40B4-BE49-F238E27FC236}">
                <a16:creationId xmlns:a16="http://schemas.microsoft.com/office/drawing/2014/main" id="{3C15837B-9E6A-E74C-83AA-214C2CF3F2E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Sadly, an API contract is often wielded in the name of all of these things, but there really is very little accountability or enforcement when it comes to API contracts.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It is 100% up to the API provider to follow through and live up to the contract, with very little an API consumer can do if the contract isn’t met.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Which can result in badly behaved API providers, as well as monstrous API consumers. </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11" name="Datumsplatzhalter 2">
            <a:extLst>
              <a:ext uri="{FF2B5EF4-FFF2-40B4-BE49-F238E27FC236}">
                <a16:creationId xmlns:a16="http://schemas.microsoft.com/office/drawing/2014/main" id="{446BDD18-5CF5-2743-B031-EA347EFE75C2}"/>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7D9D542F-BFE3-AD47-A412-9324DB2BFBC7}"/>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TextBox 12">
            <a:extLst>
              <a:ext uri="{FF2B5EF4-FFF2-40B4-BE49-F238E27FC236}">
                <a16:creationId xmlns:a16="http://schemas.microsoft.com/office/drawing/2014/main" id="{2D0DF815-8DB7-8B48-B221-FA8CB638638A}"/>
              </a:ext>
            </a:extLst>
          </p:cNvPr>
          <p:cNvSpPr txBox="1"/>
          <p:nvPr/>
        </p:nvSpPr>
        <p:spPr bwMode="gray">
          <a:xfrm>
            <a:off x="538385" y="650335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4" name="Rectangle 13">
            <a:extLst>
              <a:ext uri="{FF2B5EF4-FFF2-40B4-BE49-F238E27FC236}">
                <a16:creationId xmlns:a16="http://schemas.microsoft.com/office/drawing/2014/main" id="{AB9CE376-1665-C74D-BF4D-B731FAA92018}"/>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5" name="Picture 14">
            <a:extLst>
              <a:ext uri="{FF2B5EF4-FFF2-40B4-BE49-F238E27FC236}">
                <a16:creationId xmlns:a16="http://schemas.microsoft.com/office/drawing/2014/main" id="{DB73D3B7-3455-164E-8026-A4C515D515FB}"/>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6" name="Graphic 15" descr="Checkbox Crossed with solid fill">
            <a:extLst>
              <a:ext uri="{FF2B5EF4-FFF2-40B4-BE49-F238E27FC236}">
                <a16:creationId xmlns:a16="http://schemas.microsoft.com/office/drawing/2014/main" id="{DCFBC39A-F5BC-B54F-857E-F7A41773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7" name="Graphic 16" descr="Checkbox Ticked with solid fill">
            <a:extLst>
              <a:ext uri="{FF2B5EF4-FFF2-40B4-BE49-F238E27FC236}">
                <a16:creationId xmlns:a16="http://schemas.microsoft.com/office/drawing/2014/main" id="{F02BD9A6-EC7F-5345-8E00-B1EECB613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1812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CONTRACT FIRST DEVELOPMENT</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06</a:t>
            </a:r>
          </a:p>
        </p:txBody>
      </p:sp>
    </p:spTree>
    <p:extLst>
      <p:ext uri="{BB962C8B-B14F-4D97-AF65-F5344CB8AC3E}">
        <p14:creationId xmlns:p14="http://schemas.microsoft.com/office/powerpoint/2010/main" val="5674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CONTRACT FIRST DEVELOPMENT?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28</a:t>
            </a:fld>
            <a:endParaRPr lang="de-DE" dirty="0"/>
          </a:p>
        </p:txBody>
      </p:sp>
      <p:sp>
        <p:nvSpPr>
          <p:cNvPr id="10" name="Textplatzhalter 8">
            <a:extLst>
              <a:ext uri="{FF2B5EF4-FFF2-40B4-BE49-F238E27FC236}">
                <a16:creationId xmlns:a16="http://schemas.microsoft.com/office/drawing/2014/main" id="{826F5EA2-DFA9-274C-A98A-B8887B98C67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Contract First Development is about making your intent clear across team members and external teams.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By using a tool like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we define our programming API clearly at the outset.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We also update the contract before implementing changes to the code.</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pic>
        <p:nvPicPr>
          <p:cNvPr id="11" name="Picture 10" descr="Application, icon&#10;&#10;Description automatically generated">
            <a:extLst>
              <a:ext uri="{FF2B5EF4-FFF2-40B4-BE49-F238E27FC236}">
                <a16:creationId xmlns:a16="http://schemas.microsoft.com/office/drawing/2014/main" id="{5A3B77DB-BA73-8643-9436-EAA0D520B5EB}"/>
              </a:ext>
            </a:extLst>
          </p:cNvPr>
          <p:cNvPicPr>
            <a:picLocks noChangeAspect="1"/>
          </p:cNvPicPr>
          <p:nvPr/>
        </p:nvPicPr>
        <p:blipFill>
          <a:blip r:embed="rId3"/>
          <a:stretch>
            <a:fillRect/>
          </a:stretch>
        </p:blipFill>
        <p:spPr>
          <a:xfrm>
            <a:off x="7678124" y="2352006"/>
            <a:ext cx="3947926" cy="3966519"/>
          </a:xfrm>
          <a:prstGeom prst="rect">
            <a:avLst/>
          </a:prstGeom>
          <a:noFill/>
        </p:spPr>
      </p:pic>
      <p:sp>
        <p:nvSpPr>
          <p:cNvPr id="12" name="Heart 11">
            <a:extLst>
              <a:ext uri="{FF2B5EF4-FFF2-40B4-BE49-F238E27FC236}">
                <a16:creationId xmlns:a16="http://schemas.microsoft.com/office/drawing/2014/main" id="{BE1B5515-CC1A-364C-8F37-1CE2CBCC33AC}"/>
              </a:ext>
            </a:extLst>
          </p:cNvPr>
          <p:cNvSpPr/>
          <p:nvPr/>
        </p:nvSpPr>
        <p:spPr>
          <a:xfrm rot="18855575">
            <a:off x="8212327" y="2898036"/>
            <a:ext cx="411625" cy="412528"/>
          </a:xfrm>
          <a:prstGeom prst="hear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atumsplatzhalter 2">
            <a:extLst>
              <a:ext uri="{FF2B5EF4-FFF2-40B4-BE49-F238E27FC236}">
                <a16:creationId xmlns:a16="http://schemas.microsoft.com/office/drawing/2014/main" id="{76FCD712-76D5-6941-ADAE-123280B80216}"/>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3EB61A1B-A2E3-6140-9686-290F613AD862}"/>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93559A32-C896-A947-ABCB-01914944242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6" name="Picture 15">
            <a:extLst>
              <a:ext uri="{FF2B5EF4-FFF2-40B4-BE49-F238E27FC236}">
                <a16:creationId xmlns:a16="http://schemas.microsoft.com/office/drawing/2014/main" id="{C53EA886-A844-8A41-AFF5-356A437AB09D}"/>
              </a:ext>
            </a:extLst>
          </p:cNvPr>
          <p:cNvPicPr>
            <a:picLocks noChangeAspect="1"/>
          </p:cNvPicPr>
          <p:nvPr/>
        </p:nvPicPr>
        <p:blipFill>
          <a:blip r:embed="rId4"/>
          <a:stretch>
            <a:fillRect/>
          </a:stretch>
        </p:blipFill>
        <p:spPr>
          <a:xfrm>
            <a:off x="10703188" y="188640"/>
            <a:ext cx="1153452" cy="1156015"/>
          </a:xfrm>
          <a:prstGeom prst="rect">
            <a:avLst/>
          </a:prstGeom>
        </p:spPr>
      </p:pic>
      <p:pic>
        <p:nvPicPr>
          <p:cNvPr id="17" name="Graphic 16" descr="Checkbox Crossed with solid fill">
            <a:extLst>
              <a:ext uri="{FF2B5EF4-FFF2-40B4-BE49-F238E27FC236}">
                <a16:creationId xmlns:a16="http://schemas.microsoft.com/office/drawing/2014/main" id="{F89E1A77-2A62-EF47-9BF4-FEF0818A29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0165" y="474526"/>
            <a:ext cx="497448" cy="497448"/>
          </a:xfrm>
          <a:prstGeom prst="rect">
            <a:avLst/>
          </a:prstGeom>
        </p:spPr>
      </p:pic>
      <p:pic>
        <p:nvPicPr>
          <p:cNvPr id="18" name="Graphic 17" descr="Checkbox Ticked with solid fill">
            <a:extLst>
              <a:ext uri="{FF2B5EF4-FFF2-40B4-BE49-F238E27FC236}">
                <a16:creationId xmlns:a16="http://schemas.microsoft.com/office/drawing/2014/main" id="{9D916DC8-D399-494B-962F-DE9BF526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79387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WHAT IS THIS CONTRACT TESTING THING?</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29</a:t>
            </a:fld>
            <a:endParaRPr lang="de-DE" dirty="0"/>
          </a:p>
        </p:txBody>
      </p:sp>
      <p:sp>
        <p:nvSpPr>
          <p:cNvPr id="11" name="Textplatzhalter 8">
            <a:extLst>
              <a:ext uri="{FF2B5EF4-FFF2-40B4-BE49-F238E27FC236}">
                <a16:creationId xmlns:a16="http://schemas.microsoft.com/office/drawing/2014/main" id="{ECD58F71-AB78-764D-B72F-4AB01C19916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This is the way we enforce and govern our contracts.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When compared to E2E testing approaches, contract testing enables you to create consistent curves in your pipeline speed and complexity that look more like the chart below, whilst maintaining many of the safety guarantees of E2E tests.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43A27FB9-7BBE-8D4C-ACE1-66D23EF406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9002" y="3044442"/>
            <a:ext cx="6713996" cy="2582306"/>
          </a:xfrm>
          <a:prstGeom prst="rect">
            <a:avLst/>
          </a:prstGeom>
        </p:spPr>
      </p:pic>
      <p:sp>
        <p:nvSpPr>
          <p:cNvPr id="13" name="Datumsplatzhalter 2">
            <a:extLst>
              <a:ext uri="{FF2B5EF4-FFF2-40B4-BE49-F238E27FC236}">
                <a16:creationId xmlns:a16="http://schemas.microsoft.com/office/drawing/2014/main" id="{0B742014-2CBC-6A42-802A-CF89104BD234}"/>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F9898CC0-A530-AE4C-BA49-EF79038CBB74}"/>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FB25F5DD-6A9A-DF4C-AA96-6ED6879D17FC}"/>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6" name="Picture 15">
            <a:extLst>
              <a:ext uri="{FF2B5EF4-FFF2-40B4-BE49-F238E27FC236}">
                <a16:creationId xmlns:a16="http://schemas.microsoft.com/office/drawing/2014/main" id="{519B089C-1D6E-544A-9DCC-07819ECE8A54}"/>
              </a:ext>
            </a:extLst>
          </p:cNvPr>
          <p:cNvPicPr>
            <a:picLocks noChangeAspect="1"/>
          </p:cNvPicPr>
          <p:nvPr/>
        </p:nvPicPr>
        <p:blipFill>
          <a:blip r:embed="rId5"/>
          <a:stretch>
            <a:fillRect/>
          </a:stretch>
        </p:blipFill>
        <p:spPr>
          <a:xfrm>
            <a:off x="10703188" y="188640"/>
            <a:ext cx="1153452" cy="1156015"/>
          </a:xfrm>
          <a:prstGeom prst="rect">
            <a:avLst/>
          </a:prstGeom>
        </p:spPr>
      </p:pic>
      <p:pic>
        <p:nvPicPr>
          <p:cNvPr id="17" name="Graphic 16" descr="Checkbox Crossed with solid fill">
            <a:extLst>
              <a:ext uri="{FF2B5EF4-FFF2-40B4-BE49-F238E27FC236}">
                <a16:creationId xmlns:a16="http://schemas.microsoft.com/office/drawing/2014/main" id="{EEE3B688-575B-4548-9D72-CBBEDED19E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5" y="474526"/>
            <a:ext cx="497448" cy="497448"/>
          </a:xfrm>
          <a:prstGeom prst="rect">
            <a:avLst/>
          </a:prstGeom>
        </p:spPr>
      </p:pic>
      <p:pic>
        <p:nvPicPr>
          <p:cNvPr id="18" name="Graphic 17" descr="Checkbox Ticked with solid fill">
            <a:extLst>
              <a:ext uri="{FF2B5EF4-FFF2-40B4-BE49-F238E27FC236}">
                <a16:creationId xmlns:a16="http://schemas.microsoft.com/office/drawing/2014/main" id="{24F1F880-DC3A-3941-AAA8-F0B37A9B3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10542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3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 calcmode="lin" valueType="num">
                                      <p:cBhvr additive="base">
                                        <p:cTn id="13"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7291A29-09E3-4BB1-81F3-04DBEC59A34B}"/>
              </a:ext>
            </a:extLst>
          </p:cNvPr>
          <p:cNvSpPr>
            <a:spLocks noGrp="1"/>
          </p:cNvSpPr>
          <p:nvPr>
            <p:ph sz="half" idx="1"/>
          </p:nvPr>
        </p:nvSpPr>
        <p:spPr/>
        <p:txBody>
          <a:bodyPr/>
          <a:lstStyle/>
          <a:p>
            <a:r>
              <a:rPr lang="de-DE" sz="1800" b="1" dirty="0">
                <a:solidFill>
                  <a:schemeClr val="accent1"/>
                </a:solidFill>
              </a:rPr>
              <a:t>01</a:t>
            </a:r>
            <a:r>
              <a:rPr lang="de-DE" sz="1800" dirty="0"/>
              <a:t>	 INTRODUCTION</a:t>
            </a:r>
          </a:p>
          <a:p>
            <a:r>
              <a:rPr lang="de-DE" sz="1800" b="1" dirty="0">
                <a:solidFill>
                  <a:schemeClr val="accent1"/>
                </a:solidFill>
              </a:rPr>
              <a:t>02</a:t>
            </a:r>
            <a:r>
              <a:rPr lang="de-DE" sz="1800" dirty="0"/>
              <a:t>	DESIGN FIRST VS. CODE FIRST</a:t>
            </a:r>
          </a:p>
          <a:p>
            <a:r>
              <a:rPr lang="de-DE" sz="1800" b="1" dirty="0">
                <a:solidFill>
                  <a:schemeClr val="accent1"/>
                </a:solidFill>
              </a:rPr>
              <a:t>03</a:t>
            </a:r>
            <a:r>
              <a:rPr lang="de-DE" sz="1800" dirty="0"/>
              <a:t>	</a:t>
            </a:r>
            <a:r>
              <a:rPr lang="en-GB" sz="1800" dirty="0">
                <a:latin typeface="Arial" panose="020B0604020202020204" pitchFamily="34" charset="0"/>
                <a:cs typeface="Arial" panose="020B0604020202020204" pitchFamily="34" charset="0"/>
              </a:rPr>
              <a:t> CHOOSING THE RIGHT APPROACH FOR YOUR API</a:t>
            </a:r>
            <a:endParaRPr lang="de-DE" sz="1800" dirty="0"/>
          </a:p>
          <a:p>
            <a:r>
              <a:rPr lang="de-DE" sz="1800" b="1" dirty="0">
                <a:solidFill>
                  <a:schemeClr val="accent1"/>
                </a:solidFill>
              </a:rPr>
              <a:t>04</a:t>
            </a:r>
            <a:r>
              <a:rPr lang="de-DE" sz="1800" dirty="0"/>
              <a:t>	</a:t>
            </a:r>
            <a:r>
              <a:rPr lang="en-GB" sz="1800" dirty="0">
                <a:latin typeface="Arial" panose="020B0604020202020204" pitchFamily="34" charset="0"/>
                <a:cs typeface="Arial" panose="020B0604020202020204" pitchFamily="34" charset="0"/>
              </a:rPr>
              <a:t>API FIRST APPROACH</a:t>
            </a:r>
            <a:endParaRPr lang="de-DE" sz="1800" dirty="0"/>
          </a:p>
          <a:p>
            <a:r>
              <a:rPr lang="de-DE" sz="1800" b="1" dirty="0">
                <a:solidFill>
                  <a:schemeClr val="accent1"/>
                </a:solidFill>
              </a:rPr>
              <a:t>05</a:t>
            </a:r>
            <a:r>
              <a:rPr lang="de-DE" sz="1800" dirty="0"/>
              <a:t>	</a:t>
            </a:r>
            <a:r>
              <a:rPr lang="en-GB" sz="1800" dirty="0">
                <a:latin typeface="Arial" panose="020B0604020202020204" pitchFamily="34" charset="0"/>
                <a:cs typeface="Arial" panose="020B0604020202020204" pitchFamily="34" charset="0"/>
              </a:rPr>
              <a:t> YOUR API IS YOUR CONTRACT</a:t>
            </a:r>
            <a:endParaRPr lang="de-DE" sz="1800" dirty="0"/>
          </a:p>
          <a:p>
            <a:r>
              <a:rPr lang="de-DE" sz="1800" b="1" dirty="0">
                <a:solidFill>
                  <a:schemeClr val="accent1"/>
                </a:solidFill>
              </a:rPr>
              <a:t>06</a:t>
            </a:r>
            <a:r>
              <a:rPr lang="de-DE" sz="1800" dirty="0"/>
              <a:t>	</a:t>
            </a:r>
            <a:r>
              <a:rPr lang="en-GB" sz="1800" dirty="0">
                <a:latin typeface="Arial" panose="020B0604020202020204" pitchFamily="34" charset="0"/>
                <a:cs typeface="Arial" panose="020B0604020202020204" pitchFamily="34" charset="0"/>
              </a:rPr>
              <a:t> CONTRACT FIRST DEV</a:t>
            </a:r>
            <a:endParaRPr lang="de-DE" sz="1800" dirty="0"/>
          </a:p>
          <a:p>
            <a:r>
              <a:rPr lang="de-DE" sz="1800" b="1" dirty="0">
                <a:solidFill>
                  <a:schemeClr val="accent1"/>
                </a:solidFill>
              </a:rPr>
              <a:t>07</a:t>
            </a:r>
            <a:r>
              <a:rPr lang="de-DE" sz="1800" dirty="0"/>
              <a:t>	</a:t>
            </a:r>
            <a:r>
              <a:rPr lang="en-GB" sz="1800" dirty="0">
                <a:latin typeface="Arial" panose="020B0604020202020204" pitchFamily="34" charset="0"/>
                <a:cs typeface="Arial" panose="020B0604020202020204" pitchFamily="34" charset="0"/>
              </a:rPr>
              <a:t>TOOLING</a:t>
            </a:r>
            <a:endParaRPr lang="de-DE" sz="1800" dirty="0"/>
          </a:p>
          <a:p>
            <a:r>
              <a:rPr lang="de-DE" sz="1800" b="1" dirty="0">
                <a:solidFill>
                  <a:schemeClr val="accent1"/>
                </a:solidFill>
              </a:rPr>
              <a:t>08</a:t>
            </a:r>
            <a:r>
              <a:rPr lang="de-DE" sz="1800" dirty="0"/>
              <a:t>	</a:t>
            </a:r>
            <a:r>
              <a:rPr lang="en-GB" sz="1800" dirty="0">
                <a:latin typeface="Arial" panose="020B0604020202020204" pitchFamily="34" charset="0"/>
                <a:cs typeface="Arial" panose="020B0604020202020204" pitchFamily="34" charset="0"/>
              </a:rPr>
              <a:t>DEMO</a:t>
            </a:r>
            <a:endParaRPr lang="de-DE" sz="1800" dirty="0"/>
          </a:p>
          <a:p>
            <a:r>
              <a:rPr lang="de-DE" sz="1800" b="1" dirty="0">
                <a:solidFill>
                  <a:schemeClr val="accent1"/>
                </a:solidFill>
              </a:rPr>
              <a:t>09</a:t>
            </a:r>
            <a:r>
              <a:rPr lang="de-DE" sz="1800" dirty="0"/>
              <a:t>	RECAP</a:t>
            </a:r>
          </a:p>
          <a:p>
            <a:r>
              <a:rPr lang="de-DE" sz="1800" b="1" dirty="0">
                <a:solidFill>
                  <a:schemeClr val="accent1"/>
                </a:solidFill>
              </a:rPr>
              <a:t>10</a:t>
            </a:r>
            <a:r>
              <a:rPr lang="de-DE" sz="1800" dirty="0"/>
              <a:t>	REFERENCES</a:t>
            </a:r>
          </a:p>
          <a:p>
            <a:r>
              <a:rPr lang="de-DE" sz="1800" b="1" dirty="0">
                <a:solidFill>
                  <a:schemeClr val="accent1"/>
                </a:solidFill>
              </a:rPr>
              <a:t>11</a:t>
            </a:r>
            <a:r>
              <a:rPr lang="de-DE" sz="1800" dirty="0"/>
              <a:t>	QUESTIONS</a:t>
            </a:r>
          </a:p>
        </p:txBody>
      </p:sp>
      <p:sp>
        <p:nvSpPr>
          <p:cNvPr id="21" name="Textplatzhalter 20">
            <a:extLst>
              <a:ext uri="{FF2B5EF4-FFF2-40B4-BE49-F238E27FC236}">
                <a16:creationId xmlns:a16="http://schemas.microsoft.com/office/drawing/2014/main" id="{D5D8C74B-5648-42F1-A6A3-2922A264D62A}"/>
              </a:ext>
            </a:extLst>
          </p:cNvPr>
          <p:cNvSpPr>
            <a:spLocks noGrp="1"/>
          </p:cNvSpPr>
          <p:nvPr>
            <p:ph type="body" sz="quarter" idx="13"/>
          </p:nvPr>
        </p:nvSpPr>
        <p:spPr/>
        <p:txBody>
          <a:bodyPr/>
          <a:lstStyle/>
          <a:p>
            <a:endParaRPr lang="de-DE" dirty="0"/>
          </a:p>
        </p:txBody>
      </p:sp>
      <p:sp>
        <p:nvSpPr>
          <p:cNvPr id="7" name="Titel 6">
            <a:extLst>
              <a:ext uri="{FF2B5EF4-FFF2-40B4-BE49-F238E27FC236}">
                <a16:creationId xmlns:a16="http://schemas.microsoft.com/office/drawing/2014/main" id="{321492D0-07F7-4F54-9F89-8467A234444E}"/>
              </a:ext>
            </a:extLst>
          </p:cNvPr>
          <p:cNvSpPr>
            <a:spLocks noGrp="1"/>
          </p:cNvSpPr>
          <p:nvPr>
            <p:ph type="title"/>
          </p:nvPr>
        </p:nvSpPr>
        <p:spPr/>
        <p:txBody>
          <a:bodyPr/>
          <a:lstStyle/>
          <a:p>
            <a:r>
              <a:rPr lang="de-DE" dirty="0"/>
              <a:t>Agenda</a:t>
            </a:r>
          </a:p>
        </p:txBody>
      </p:sp>
      <p:sp>
        <p:nvSpPr>
          <p:cNvPr id="22" name="Textplatzhalter 21">
            <a:extLst>
              <a:ext uri="{FF2B5EF4-FFF2-40B4-BE49-F238E27FC236}">
                <a16:creationId xmlns:a16="http://schemas.microsoft.com/office/drawing/2014/main" id="{E43D0139-5C20-4FB1-9704-0F4017AB4547}"/>
              </a:ext>
            </a:extLst>
          </p:cNvPr>
          <p:cNvSpPr>
            <a:spLocks noGrp="1"/>
          </p:cNvSpPr>
          <p:nvPr>
            <p:ph type="body" sz="quarter" idx="14"/>
          </p:nvPr>
        </p:nvSpPr>
        <p:spPr/>
        <p:txBody>
          <a:bodyPr/>
          <a:lstStyle/>
          <a:p>
            <a:endParaRPr lang="de-DE"/>
          </a:p>
        </p:txBody>
      </p:sp>
      <p:sp>
        <p:nvSpPr>
          <p:cNvPr id="11" name="Foliennummernplatzhalter 10">
            <a:extLst>
              <a:ext uri="{FF2B5EF4-FFF2-40B4-BE49-F238E27FC236}">
                <a16:creationId xmlns:a16="http://schemas.microsoft.com/office/drawing/2014/main" id="{B9F9D70D-4B8C-4B0B-9CBA-D7840C6DE8F5}"/>
              </a:ext>
            </a:extLst>
          </p:cNvPr>
          <p:cNvSpPr>
            <a:spLocks noGrp="1"/>
          </p:cNvSpPr>
          <p:nvPr>
            <p:ph type="sldNum" sz="quarter" idx="17"/>
          </p:nvPr>
        </p:nvSpPr>
        <p:spPr/>
        <p:txBody>
          <a:bodyPr/>
          <a:lstStyle/>
          <a:p>
            <a:fld id="{8CFDFCC3-8B40-4EE5-B231-005F2F1C6A68}" type="slidenum">
              <a:rPr lang="de-DE" smtClean="0"/>
              <a:pPr/>
              <a:t>3</a:t>
            </a:fld>
            <a:endParaRPr lang="de-DE" dirty="0"/>
          </a:p>
        </p:txBody>
      </p:sp>
      <p:sp>
        <p:nvSpPr>
          <p:cNvPr id="12" name="Datumsplatzhalter 2">
            <a:extLst>
              <a:ext uri="{FF2B5EF4-FFF2-40B4-BE49-F238E27FC236}">
                <a16:creationId xmlns:a16="http://schemas.microsoft.com/office/drawing/2014/main" id="{FCCBD3DF-C689-2746-AEB2-26621A1E3B2A}"/>
              </a:ext>
            </a:extLst>
          </p:cNvPr>
          <p:cNvSpPr>
            <a:spLocks noGrp="1"/>
          </p:cNvSpPr>
          <p:nvPr>
            <p:ph type="dt" sz="half" idx="15"/>
          </p:nvPr>
        </p:nvSpPr>
        <p:spPr>
          <a:xfrm>
            <a:off x="1055440" y="6381328"/>
            <a:ext cx="766235" cy="216024"/>
          </a:xfrm>
        </p:spPr>
        <p:txBody>
          <a:bodyPr/>
          <a:lstStyle/>
          <a:p>
            <a:r>
              <a:rPr lang="de-DE" dirty="0"/>
              <a:t>|  22.10.2021  |</a:t>
            </a:r>
          </a:p>
        </p:txBody>
      </p:sp>
      <p:sp>
        <p:nvSpPr>
          <p:cNvPr id="13" name="Fußzeilenplatzhalter 3">
            <a:extLst>
              <a:ext uri="{FF2B5EF4-FFF2-40B4-BE49-F238E27FC236}">
                <a16:creationId xmlns:a16="http://schemas.microsoft.com/office/drawing/2014/main" id="{9F5FDF50-98E3-2849-ABC4-912B2F218378}"/>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Tree>
    <p:extLst>
      <p:ext uri="{BB962C8B-B14F-4D97-AF65-F5344CB8AC3E}">
        <p14:creationId xmlns:p14="http://schemas.microsoft.com/office/powerpoint/2010/main" val="764602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30</a:t>
            </a:fld>
            <a:endParaRPr lang="de-DE" dirty="0"/>
          </a:p>
        </p:txBody>
      </p:sp>
      <p:sp>
        <p:nvSpPr>
          <p:cNvPr id="10" name="Textplatzhalter 8">
            <a:extLst>
              <a:ext uri="{FF2B5EF4-FFF2-40B4-BE49-F238E27FC236}">
                <a16:creationId xmlns:a16="http://schemas.microsoft.com/office/drawing/2014/main" id="{E6FFFF60-0787-2D44-91B3-8525FA4D66B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The main thing that any organisation cares about when it comes to software development is cost.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When building a product, your time is probably the biggest cost to an organisation. </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There will be initial overhead in learning how to use contract tests and integrating them into your build pipeline.</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Using contract tests in conjunction with, or as a replacement for traditional end-to-end tests will be cheaper in the long run.</a:t>
            </a:r>
          </a:p>
        </p:txBody>
      </p:sp>
      <p:sp>
        <p:nvSpPr>
          <p:cNvPr id="11" name="Datumsplatzhalter 2">
            <a:extLst>
              <a:ext uri="{FF2B5EF4-FFF2-40B4-BE49-F238E27FC236}">
                <a16:creationId xmlns:a16="http://schemas.microsoft.com/office/drawing/2014/main" id="{3C284704-35CD-8F4A-B6CF-834A13AE8A8A}"/>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F287D732-B9C0-3E42-BC70-56E72519F2DC}"/>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5AE6CC74-0B39-8B4D-8DF0-0E51E542AECB}"/>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4AFC9691-5A2E-334F-A35B-1BDA021AB33A}"/>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1CCFBDF4-E07C-4146-AB32-3EC5D125A5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98D9C0B9-8B58-B449-A7E8-40960B57E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29548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 calcmode="lin" valueType="num">
                                      <p:cBhvr additive="base">
                                        <p:cTn id="25"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Contract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CONVINCE ME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31</a:t>
            </a:fld>
            <a:endParaRPr lang="de-DE" dirty="0"/>
          </a:p>
        </p:txBody>
      </p:sp>
      <p:sp>
        <p:nvSpPr>
          <p:cNvPr id="10" name="Textplatzhalter 8">
            <a:extLst>
              <a:ext uri="{FF2B5EF4-FFF2-40B4-BE49-F238E27FC236}">
                <a16:creationId xmlns:a16="http://schemas.microsoft.com/office/drawing/2014/main" id="{F84D0B6A-4EF3-8043-B9E7-F12067A3AEB2}"/>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Contract tests save development time by:</a:t>
            </a:r>
          </a:p>
          <a:p>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Providing very fast feedback loops</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Clearly identifying where the problem is when they fail.</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Ensuring that only the parts of the API that will actually be used get developed</a:t>
            </a:r>
            <a:r>
              <a:rPr lang="bg-BG" sz="1800" dirty="0">
                <a:latin typeface="Arial" panose="020B0604020202020204" pitchFamily="34" charset="0"/>
                <a:cs typeface="Arial" panose="020B0604020202020204" pitchFamily="34" charset="0"/>
              </a:rPr>
              <a:t>.</a:t>
            </a:r>
            <a:endParaRPr lang="en-GB"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Contract tests can also save compute time and resources.</a:t>
            </a:r>
          </a:p>
        </p:txBody>
      </p:sp>
      <p:sp>
        <p:nvSpPr>
          <p:cNvPr id="11" name="Datumsplatzhalter 2">
            <a:extLst>
              <a:ext uri="{FF2B5EF4-FFF2-40B4-BE49-F238E27FC236}">
                <a16:creationId xmlns:a16="http://schemas.microsoft.com/office/drawing/2014/main" id="{08C4319D-3DF3-9441-A0D2-8265D6E1D3CE}"/>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66959661-5FF2-B645-A014-A538A0C3150F}"/>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132AEE55-850B-9A41-B91E-EC75F6B8C305}"/>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4452B905-1D98-2B4A-A33E-D4EE3F3E85D9}"/>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C7334F96-F7AA-1A4A-B3D0-F389C6FBA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B9A0BBC6-E693-4F4B-96DE-6199EE48E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30854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anim calcmode="lin" valueType="num">
                                      <p:cBhvr additive="base">
                                        <p:cTn id="13" dur="300" fill="hold"/>
                                        <p:tgtEl>
                                          <p:spTgt spid="10">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300" fill="hold"/>
                                        <p:tgtEl>
                                          <p:spTgt spid="10">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anim calcmode="lin" valueType="num">
                                      <p:cBhvr additive="base">
                                        <p:cTn id="25" dur="300" fill="hold"/>
                                        <p:tgtEl>
                                          <p:spTgt spid="10">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0">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32</a:t>
            </a:fld>
            <a:endParaRPr lang="de-DE" dirty="0"/>
          </a:p>
        </p:txBody>
      </p:sp>
      <p:sp>
        <p:nvSpPr>
          <p:cNvPr id="8" name="Textplatzhalter 8">
            <a:extLst>
              <a:ext uri="{FF2B5EF4-FFF2-40B4-BE49-F238E27FC236}">
                <a16:creationId xmlns:a16="http://schemas.microsoft.com/office/drawing/2014/main" id="{B32D6EE1-B292-D24C-A69E-81BF0502EFE4}"/>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Keystone species</a:t>
            </a:r>
          </a:p>
          <a:p>
            <a:pPr marL="0" indent="0">
              <a:buNone/>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Wolves help regulate the ecosystem by preventing hooved herds overpopulation better than humans do.</a:t>
            </a:r>
          </a:p>
          <a:p>
            <a:pPr>
              <a:buFont typeface="Wingdings" pitchFamily="2" charset="2"/>
              <a:buChar char="§"/>
            </a:pPr>
            <a:r>
              <a:rPr lang="en-GB" sz="1800" dirty="0">
                <a:latin typeface="Arial" panose="020B0604020202020204" pitchFamily="34" charset="0"/>
                <a:cs typeface="Arial" panose="020B0604020202020204" pitchFamily="34" charset="0"/>
              </a:rPr>
              <a:t>There is no valid reason to kill them – not used for food; not overpopulated; not a significant threat to cattle; and not a measurable risk to human safety;</a:t>
            </a:r>
          </a:p>
        </p:txBody>
      </p:sp>
      <p:pic>
        <p:nvPicPr>
          <p:cNvPr id="9" name="Picture 8">
            <a:extLst>
              <a:ext uri="{FF2B5EF4-FFF2-40B4-BE49-F238E27FC236}">
                <a16:creationId xmlns:a16="http://schemas.microsoft.com/office/drawing/2014/main" id="{3A69588C-1249-1C4A-A558-1B855D8F49EB}"/>
              </a:ext>
            </a:extLst>
          </p:cNvPr>
          <p:cNvPicPr>
            <a:picLocks noChangeAspect="1"/>
          </p:cNvPicPr>
          <p:nvPr/>
        </p:nvPicPr>
        <p:blipFill>
          <a:blip r:embed="rId3"/>
          <a:stretch>
            <a:fillRect/>
          </a:stretch>
        </p:blipFill>
        <p:spPr>
          <a:xfrm>
            <a:off x="1094088" y="1979008"/>
            <a:ext cx="4834228" cy="324570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Datumsplatzhalter 2">
            <a:extLst>
              <a:ext uri="{FF2B5EF4-FFF2-40B4-BE49-F238E27FC236}">
                <a16:creationId xmlns:a16="http://schemas.microsoft.com/office/drawing/2014/main" id="{F2260D31-75C1-7048-8412-4D1798FE11E8}"/>
              </a:ext>
            </a:extLst>
          </p:cNvPr>
          <p:cNvSpPr>
            <a:spLocks noGrp="1"/>
          </p:cNvSpPr>
          <p:nvPr>
            <p:ph type="dt" sz="half" idx="15"/>
          </p:nvPr>
        </p:nvSpPr>
        <p:spPr>
          <a:xfrm>
            <a:off x="1055440" y="6381328"/>
            <a:ext cx="766235" cy="216024"/>
          </a:xfrm>
        </p:spPr>
        <p:txBody>
          <a:bodyPr/>
          <a:lstStyle/>
          <a:p>
            <a:r>
              <a:rPr lang="de-DE" dirty="0"/>
              <a:t>|  22.10.2021  |</a:t>
            </a:r>
          </a:p>
        </p:txBody>
      </p:sp>
      <p:sp>
        <p:nvSpPr>
          <p:cNvPr id="11" name="Fußzeilenplatzhalter 3">
            <a:extLst>
              <a:ext uri="{FF2B5EF4-FFF2-40B4-BE49-F238E27FC236}">
                <a16:creationId xmlns:a16="http://schemas.microsoft.com/office/drawing/2014/main" id="{A384AB92-DEE8-1A4A-B847-A7AC27B5A904}"/>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2" name="Rectangle 11">
            <a:extLst>
              <a:ext uri="{FF2B5EF4-FFF2-40B4-BE49-F238E27FC236}">
                <a16:creationId xmlns:a16="http://schemas.microsoft.com/office/drawing/2014/main" id="{3F74DFB5-5370-EB43-8C21-BD6BAE54A660}"/>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F42860D1-B27D-304E-B8B3-D6E051053FF3}"/>
              </a:ext>
            </a:extLst>
          </p:cNvPr>
          <p:cNvPicPr>
            <a:picLocks noChangeAspect="1"/>
          </p:cNvPicPr>
          <p:nvPr/>
        </p:nvPicPr>
        <p:blipFill>
          <a:blip r:embed="rId4"/>
          <a:stretch>
            <a:fillRect/>
          </a:stretch>
        </p:blipFill>
        <p:spPr>
          <a:xfrm>
            <a:off x="10382975" y="86958"/>
            <a:ext cx="1540067" cy="1403347"/>
          </a:xfrm>
          <a:prstGeom prst="rect">
            <a:avLst/>
          </a:prstGeom>
        </p:spPr>
      </p:pic>
    </p:spTree>
    <p:extLst>
      <p:ext uri="{BB962C8B-B14F-4D97-AF65-F5344CB8AC3E}">
        <p14:creationId xmlns:p14="http://schemas.microsoft.com/office/powerpoint/2010/main" val="4229818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TOOLING</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07</a:t>
            </a:r>
          </a:p>
        </p:txBody>
      </p:sp>
    </p:spTree>
    <p:extLst>
      <p:ext uri="{BB962C8B-B14F-4D97-AF65-F5344CB8AC3E}">
        <p14:creationId xmlns:p14="http://schemas.microsoft.com/office/powerpoint/2010/main" val="1120715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34</a:t>
            </a:fld>
            <a:endParaRPr lang="de-DE" dirty="0"/>
          </a:p>
        </p:txBody>
      </p:sp>
      <p:sp>
        <p:nvSpPr>
          <p:cNvPr id="8" name="Textplatzhalter 8">
            <a:extLst>
              <a:ext uri="{FF2B5EF4-FFF2-40B4-BE49-F238E27FC236}">
                <a16:creationId xmlns:a16="http://schemas.microsoft.com/office/drawing/2014/main" id="{845DB8D9-246C-7944-8BC4-0355ACD1B4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The </a:t>
            </a:r>
            <a:r>
              <a:rPr lang="en-GB" sz="1800" b="1" i="1" dirty="0">
                <a:latin typeface="Arial" panose="020B0604020202020204" pitchFamily="34" charset="0"/>
                <a:cs typeface="Arial" panose="020B0604020202020204" pitchFamily="34" charset="0"/>
              </a:rPr>
              <a:t>OAS -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Specification</a:t>
            </a:r>
            <a:r>
              <a:rPr lang="en-GB" sz="1800" dirty="0">
                <a:latin typeface="Arial" panose="020B0604020202020204" pitchFamily="34" charset="0"/>
                <a:cs typeface="Arial" panose="020B0604020202020204" pitchFamily="34" charset="0"/>
              </a:rPr>
              <a:t> (formerly Swagger Specification) defines a standard description format, and a language-agnostic interface to REST APIs. </a:t>
            </a:r>
          </a:p>
          <a:p>
            <a:pPr marL="0" indent="0">
              <a:buNone/>
            </a:pPr>
            <a:r>
              <a:rPr lang="en-GB" sz="1800" dirty="0">
                <a:latin typeface="Arial" panose="020B0604020202020204" pitchFamily="34" charset="0"/>
                <a:cs typeface="Arial" panose="020B0604020202020204" pitchFamily="34" charset="0"/>
              </a:rPr>
              <a:t>This allows both humans and computers to discover and understand the capabilities of the service, including:</a:t>
            </a:r>
          </a:p>
          <a:p>
            <a:pPr marL="0" indent="0">
              <a:buNone/>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Available endpoints and operations on each endpoint (</a:t>
            </a:r>
            <a:r>
              <a:rPr lang="en-GB" sz="1800" i="1" dirty="0">
                <a:latin typeface="Arial" panose="020B0604020202020204" pitchFamily="34" charset="0"/>
                <a:cs typeface="Arial" panose="020B0604020202020204" pitchFamily="34" charset="0"/>
              </a:rPr>
              <a:t>GET /example, POST /example</a:t>
            </a:r>
            <a:r>
              <a:rPr lang="en-GB" sz="1800" dirty="0">
                <a:latin typeface="Arial" panose="020B0604020202020204" pitchFamily="34" charset="0"/>
                <a:cs typeface="Arial" panose="020B0604020202020204" pitchFamily="34" charset="0"/>
              </a:rPr>
              <a:t>).</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Parameters.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Authentication methods.</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Contact information, license, terms of use etc.</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Can be written in YAML or JSON.</a:t>
            </a:r>
          </a:p>
        </p:txBody>
      </p:sp>
      <p:sp>
        <p:nvSpPr>
          <p:cNvPr id="10" name="Datumsplatzhalter 2">
            <a:extLst>
              <a:ext uri="{FF2B5EF4-FFF2-40B4-BE49-F238E27FC236}">
                <a16:creationId xmlns:a16="http://schemas.microsoft.com/office/drawing/2014/main" id="{247A8883-FE93-0640-8FDE-2D34EF35EE8C}"/>
              </a:ext>
            </a:extLst>
          </p:cNvPr>
          <p:cNvSpPr>
            <a:spLocks noGrp="1"/>
          </p:cNvSpPr>
          <p:nvPr>
            <p:ph type="dt" sz="half" idx="15"/>
          </p:nvPr>
        </p:nvSpPr>
        <p:spPr>
          <a:xfrm>
            <a:off x="1055440" y="6381328"/>
            <a:ext cx="766235" cy="216024"/>
          </a:xfrm>
        </p:spPr>
        <p:txBody>
          <a:bodyPr/>
          <a:lstStyle/>
          <a:p>
            <a:r>
              <a:rPr lang="de-DE" dirty="0"/>
              <a:t>|  22.10.2021  |</a:t>
            </a:r>
          </a:p>
        </p:txBody>
      </p:sp>
      <p:sp>
        <p:nvSpPr>
          <p:cNvPr id="11" name="Fußzeilenplatzhalter 3">
            <a:extLst>
              <a:ext uri="{FF2B5EF4-FFF2-40B4-BE49-F238E27FC236}">
                <a16:creationId xmlns:a16="http://schemas.microsoft.com/office/drawing/2014/main" id="{08AAE877-CE38-3044-860A-DC19B95B07B7}"/>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2" name="Rectangle 11">
            <a:extLst>
              <a:ext uri="{FF2B5EF4-FFF2-40B4-BE49-F238E27FC236}">
                <a16:creationId xmlns:a16="http://schemas.microsoft.com/office/drawing/2014/main" id="{BD5D3ED3-EDA9-704A-9168-E26F0A77E23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9" name="Picture 8">
            <a:extLst>
              <a:ext uri="{FF2B5EF4-FFF2-40B4-BE49-F238E27FC236}">
                <a16:creationId xmlns:a16="http://schemas.microsoft.com/office/drawing/2014/main" id="{E905C6B6-AB22-AE47-8BA3-006752AEB1EF}"/>
              </a:ext>
            </a:extLst>
          </p:cNvPr>
          <p:cNvPicPr>
            <a:picLocks noChangeAspect="1"/>
          </p:cNvPicPr>
          <p:nvPr/>
        </p:nvPicPr>
        <p:blipFill>
          <a:blip r:embed="rId3"/>
          <a:stretch>
            <a:fillRect/>
          </a:stretch>
        </p:blipFill>
        <p:spPr>
          <a:xfrm>
            <a:off x="11087740" y="260672"/>
            <a:ext cx="601696" cy="596371"/>
          </a:xfrm>
          <a:prstGeom prst="rect">
            <a:avLst/>
          </a:prstGeom>
        </p:spPr>
      </p:pic>
    </p:spTree>
    <p:extLst>
      <p:ext uri="{BB962C8B-B14F-4D97-AF65-F5344CB8AC3E}">
        <p14:creationId xmlns:p14="http://schemas.microsoft.com/office/powerpoint/2010/main" val="272021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3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anim calcmode="lin" valueType="num">
                                      <p:cBhvr additive="base">
                                        <p:cTn id="13" dur="3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anim calcmode="lin" valueType="num">
                                      <p:cBhvr additive="base">
                                        <p:cTn id="19" dur="3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3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8">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11" end="11"/>
                                            </p:txEl>
                                          </p:spTgt>
                                        </p:tgtEl>
                                        <p:attrNameLst>
                                          <p:attrName>style.visibility</p:attrName>
                                        </p:attrNameLst>
                                      </p:cBhvr>
                                      <p:to>
                                        <p:strVal val="visible"/>
                                      </p:to>
                                    </p:set>
                                    <p:anim calcmode="lin" valueType="num">
                                      <p:cBhvr additive="base">
                                        <p:cTn id="31" dur="300" fill="hold"/>
                                        <p:tgtEl>
                                          <p:spTgt spid="8">
                                            <p:txEl>
                                              <p:pRg st="11" end="11"/>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8">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SPEC ANATOMY</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35</a:t>
            </a:fld>
            <a:endParaRPr lang="de-DE" dirty="0"/>
          </a:p>
        </p:txBody>
      </p:sp>
      <p:sp>
        <p:nvSpPr>
          <p:cNvPr id="8" name="Textplatzhalter 8">
            <a:extLst>
              <a:ext uri="{FF2B5EF4-FFF2-40B4-BE49-F238E27FC236}">
                <a16:creationId xmlns:a16="http://schemas.microsoft.com/office/drawing/2014/main" id="{90C2C377-8CB9-EE4D-9EC4-50302C0C4B6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Main body YAML</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Schemas YAML</a:t>
            </a:r>
          </a:p>
          <a:p>
            <a:pPr marL="0" indent="0">
              <a:buNone/>
            </a:pPr>
            <a:endParaRPr lang="en-GB" sz="18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5B01118-D653-C74F-8184-FD4DDF4AD325}"/>
              </a:ext>
            </a:extLst>
          </p:cNvPr>
          <p:cNvSpPr txBox="1"/>
          <p:nvPr/>
        </p:nvSpPr>
        <p:spPr>
          <a:xfrm>
            <a:off x="4976899" y="262120"/>
            <a:ext cx="5223557" cy="6086282"/>
          </a:xfrm>
          <a:prstGeom prst="rect">
            <a:avLst/>
          </a:prstGeom>
          <a:noFill/>
          <a:ln>
            <a:solidFill>
              <a:schemeClr val="accent1"/>
            </a:solidFill>
            <a:prstDash val="lgDash"/>
          </a:ln>
        </p:spPr>
        <p:txBody>
          <a:bodyPr wrap="square" rtlCol="0">
            <a:spAutoFit/>
          </a:bodyPr>
          <a:lstStyle/>
          <a:p>
            <a:r>
              <a:rPr lang="en-GB" sz="950" dirty="0" err="1">
                <a:latin typeface="Courier" pitchFamily="2" charset="0"/>
              </a:rPr>
              <a:t>openapi</a:t>
            </a:r>
            <a:r>
              <a:rPr lang="en-GB" sz="950" dirty="0">
                <a:latin typeface="Courier" pitchFamily="2" charset="0"/>
              </a:rPr>
              <a:t>: "3.0.0"</a:t>
            </a:r>
          </a:p>
          <a:p>
            <a:r>
              <a:rPr lang="en-GB" sz="950" dirty="0">
                <a:latin typeface="Courier" pitchFamily="2" charset="0"/>
              </a:rPr>
              <a:t>info:</a:t>
            </a:r>
          </a:p>
          <a:p>
            <a:r>
              <a:rPr lang="en-GB" sz="950" dirty="0">
                <a:latin typeface="Courier" pitchFamily="2" charset="0"/>
              </a:rPr>
              <a:t>  version: 1.0.0</a:t>
            </a:r>
          </a:p>
          <a:p>
            <a:r>
              <a:rPr lang="en-GB" sz="950" dirty="0">
                <a:latin typeface="Courier" pitchFamily="2" charset="0"/>
              </a:rPr>
              <a:t>  title: Swagger </a:t>
            </a:r>
            <a:r>
              <a:rPr lang="en-GB" sz="950" dirty="0" err="1">
                <a:latin typeface="Courier" pitchFamily="2" charset="0"/>
              </a:rPr>
              <a:t>Petstore</a:t>
            </a:r>
            <a:endParaRPr lang="en-GB" sz="950" dirty="0">
              <a:latin typeface="Courier" pitchFamily="2" charset="0"/>
            </a:endParaRPr>
          </a:p>
          <a:p>
            <a:r>
              <a:rPr lang="en-GB" sz="950" dirty="0">
                <a:latin typeface="Courier" pitchFamily="2" charset="0"/>
              </a:rPr>
              <a:t>  license:</a:t>
            </a:r>
          </a:p>
          <a:p>
            <a:r>
              <a:rPr lang="en-GB" sz="950" dirty="0">
                <a:latin typeface="Courier" pitchFamily="2" charset="0"/>
              </a:rPr>
              <a:t>    name: MIT</a:t>
            </a:r>
          </a:p>
          <a:p>
            <a:r>
              <a:rPr lang="en-GB" sz="950" dirty="0">
                <a:latin typeface="Courier" pitchFamily="2" charset="0"/>
              </a:rPr>
              <a:t>servers:</a:t>
            </a:r>
          </a:p>
          <a:p>
            <a:r>
              <a:rPr lang="en-GB" sz="950" dirty="0">
                <a:latin typeface="Courier" pitchFamily="2" charset="0"/>
              </a:rPr>
              <a:t>  - </a:t>
            </a:r>
            <a:r>
              <a:rPr lang="en-GB" sz="950" dirty="0" err="1">
                <a:latin typeface="Courier" pitchFamily="2" charset="0"/>
              </a:rPr>
              <a:t>url</a:t>
            </a:r>
            <a:r>
              <a:rPr lang="en-GB" sz="950" dirty="0">
                <a:latin typeface="Courier" pitchFamily="2" charset="0"/>
              </a:rPr>
              <a:t>: http://</a:t>
            </a:r>
            <a:r>
              <a:rPr lang="en-GB" sz="950" dirty="0" err="1">
                <a:latin typeface="Courier" pitchFamily="2" charset="0"/>
              </a:rPr>
              <a:t>petstore.swagger.io</a:t>
            </a:r>
            <a:r>
              <a:rPr lang="en-GB" sz="950" dirty="0">
                <a:latin typeface="Courier" pitchFamily="2" charset="0"/>
              </a:rPr>
              <a:t>/v1</a:t>
            </a:r>
          </a:p>
          <a:p>
            <a:r>
              <a:rPr lang="en-GB" sz="950" dirty="0">
                <a:highlight>
                  <a:srgbClr val="FFFF00"/>
                </a:highlight>
                <a:latin typeface="Courier" pitchFamily="2" charset="0"/>
              </a:rPr>
              <a:t>paths:</a:t>
            </a:r>
          </a:p>
          <a:p>
            <a:r>
              <a:rPr lang="en-GB" sz="950" dirty="0">
                <a:highlight>
                  <a:srgbClr val="FFFF00"/>
                </a:highlight>
                <a:latin typeface="Courier" pitchFamily="2" charset="0"/>
              </a:rPr>
              <a:t>  /pets:</a:t>
            </a:r>
          </a:p>
          <a:p>
            <a:r>
              <a:rPr lang="en-GB" sz="950" dirty="0">
                <a:highlight>
                  <a:srgbClr val="FFFF00"/>
                </a:highlight>
                <a:latin typeface="Courier" pitchFamily="2" charset="0"/>
              </a:rPr>
              <a:t>    get:</a:t>
            </a:r>
          </a:p>
          <a:p>
            <a:r>
              <a:rPr lang="en-GB" sz="950" dirty="0">
                <a:latin typeface="Courier" pitchFamily="2" charset="0"/>
              </a:rPr>
              <a:t>      summary: List all pets</a:t>
            </a:r>
          </a:p>
          <a:p>
            <a:r>
              <a:rPr lang="en-GB" sz="950" dirty="0">
                <a:latin typeface="Courier" pitchFamily="2" charset="0"/>
              </a:rPr>
              <a:t>      </a:t>
            </a:r>
            <a:r>
              <a:rPr lang="en-GB" sz="950" dirty="0" err="1">
                <a:latin typeface="Courier" pitchFamily="2" charset="0"/>
              </a:rPr>
              <a:t>operationId</a:t>
            </a:r>
            <a:r>
              <a:rPr lang="en-GB" sz="950" dirty="0">
                <a:latin typeface="Courier" pitchFamily="2" charset="0"/>
              </a:rPr>
              <a:t>: </a:t>
            </a:r>
            <a:r>
              <a:rPr lang="en-GB" sz="950" dirty="0" err="1">
                <a:latin typeface="Courier" pitchFamily="2" charset="0"/>
              </a:rPr>
              <a:t>listPets</a:t>
            </a:r>
            <a:endParaRPr lang="en-GB" sz="950" dirty="0">
              <a:latin typeface="Courier" pitchFamily="2" charset="0"/>
            </a:endParaRPr>
          </a:p>
          <a:p>
            <a:r>
              <a:rPr lang="en-GB" sz="950" dirty="0">
                <a:latin typeface="Courier" pitchFamily="2" charset="0"/>
              </a:rPr>
              <a:t>      tags:</a:t>
            </a:r>
          </a:p>
          <a:p>
            <a:r>
              <a:rPr lang="en-GB" sz="950" dirty="0">
                <a:latin typeface="Courier" pitchFamily="2" charset="0"/>
              </a:rPr>
              <a:t>        - pets</a:t>
            </a:r>
          </a:p>
          <a:p>
            <a:r>
              <a:rPr lang="en-GB" sz="950" dirty="0">
                <a:highlight>
                  <a:srgbClr val="FFFF00"/>
                </a:highlight>
                <a:latin typeface="Courier" pitchFamily="2" charset="0"/>
              </a:rPr>
              <a:t>      parameters:</a:t>
            </a:r>
          </a:p>
          <a:p>
            <a:r>
              <a:rPr lang="en-GB" sz="950" dirty="0">
                <a:latin typeface="Courier" pitchFamily="2" charset="0"/>
              </a:rPr>
              <a:t>        - name: limit</a:t>
            </a:r>
          </a:p>
          <a:p>
            <a:r>
              <a:rPr lang="en-GB" sz="950" dirty="0">
                <a:latin typeface="Courier" pitchFamily="2" charset="0"/>
              </a:rPr>
              <a:t>          in: query</a:t>
            </a:r>
          </a:p>
          <a:p>
            <a:r>
              <a:rPr lang="en-GB" sz="950" dirty="0">
                <a:latin typeface="Courier" pitchFamily="2" charset="0"/>
              </a:rPr>
              <a:t>          description: How many items to return at one time (max 100)</a:t>
            </a:r>
          </a:p>
          <a:p>
            <a:r>
              <a:rPr lang="en-GB" sz="950" dirty="0">
                <a:latin typeface="Courier" pitchFamily="2" charset="0"/>
              </a:rPr>
              <a:t>          required: false</a:t>
            </a:r>
          </a:p>
          <a:p>
            <a:r>
              <a:rPr lang="en-GB" sz="950" dirty="0">
                <a:latin typeface="Courier" pitchFamily="2" charset="0"/>
              </a:rPr>
              <a:t>          schema:</a:t>
            </a:r>
          </a:p>
          <a:p>
            <a:r>
              <a:rPr lang="en-GB" sz="950" dirty="0">
                <a:latin typeface="Courier" pitchFamily="2" charset="0"/>
              </a:rPr>
              <a:t>            type: integer</a:t>
            </a:r>
          </a:p>
          <a:p>
            <a:r>
              <a:rPr lang="en-GB" sz="950" dirty="0">
                <a:latin typeface="Courier" pitchFamily="2" charset="0"/>
              </a:rPr>
              <a:t>            format: int32</a:t>
            </a:r>
          </a:p>
          <a:p>
            <a:r>
              <a:rPr lang="en-GB" sz="950" dirty="0">
                <a:latin typeface="Courier" pitchFamily="2" charset="0"/>
              </a:rPr>
              <a:t>      </a:t>
            </a:r>
            <a:r>
              <a:rPr lang="en-GB" sz="950" dirty="0">
                <a:highlight>
                  <a:srgbClr val="FFFF00"/>
                </a:highlight>
                <a:latin typeface="Courier" pitchFamily="2" charset="0"/>
              </a:rPr>
              <a:t>responses:</a:t>
            </a:r>
          </a:p>
          <a:p>
            <a:r>
              <a:rPr lang="en-GB" sz="950" dirty="0">
                <a:latin typeface="Courier" pitchFamily="2" charset="0"/>
              </a:rPr>
              <a:t>        '200':</a:t>
            </a:r>
          </a:p>
          <a:p>
            <a:r>
              <a:rPr lang="en-GB" sz="950" dirty="0">
                <a:latin typeface="Courier" pitchFamily="2" charset="0"/>
              </a:rPr>
              <a:t>          description: A paged array of pets</a:t>
            </a:r>
          </a:p>
          <a:p>
            <a:r>
              <a:rPr lang="en-GB" sz="950" dirty="0">
                <a:latin typeface="Courier" pitchFamily="2" charset="0"/>
              </a:rPr>
              <a:t>          headers:</a:t>
            </a:r>
          </a:p>
          <a:p>
            <a:r>
              <a:rPr lang="en-GB" sz="950" dirty="0">
                <a:latin typeface="Courier" pitchFamily="2" charset="0"/>
              </a:rPr>
              <a:t>            x-next:</a:t>
            </a:r>
          </a:p>
          <a:p>
            <a:r>
              <a:rPr lang="en-GB" sz="950" dirty="0">
                <a:latin typeface="Courier" pitchFamily="2" charset="0"/>
              </a:rPr>
              <a:t>              description: A link to the next page of responses</a:t>
            </a:r>
          </a:p>
          <a:p>
            <a:r>
              <a:rPr lang="en-GB" sz="950" dirty="0">
                <a:latin typeface="Courier" pitchFamily="2" charset="0"/>
              </a:rPr>
              <a:t>              schema:</a:t>
            </a:r>
          </a:p>
          <a:p>
            <a:r>
              <a:rPr lang="en-GB" sz="950" dirty="0">
                <a:latin typeface="Courier" pitchFamily="2" charset="0"/>
              </a:rPr>
              <a:t>                type: string</a:t>
            </a:r>
          </a:p>
          <a:p>
            <a:r>
              <a:rPr lang="en-GB" sz="950" dirty="0">
                <a:latin typeface="Courier" pitchFamily="2" charset="0"/>
              </a:rPr>
              <a:t>          content:</a:t>
            </a:r>
          </a:p>
          <a:p>
            <a:r>
              <a:rPr lang="en-GB" sz="950" dirty="0">
                <a:latin typeface="Courier" pitchFamily="2" charset="0"/>
              </a:rPr>
              <a:t>            application/json:    </a:t>
            </a:r>
          </a:p>
          <a:p>
            <a:r>
              <a:rPr lang="en-GB" sz="950" dirty="0">
                <a:highlight>
                  <a:srgbClr val="FFFF00"/>
                </a:highlight>
                <a:latin typeface="Courier" pitchFamily="2" charset="0"/>
              </a:rPr>
              <a:t>              schema:</a:t>
            </a:r>
          </a:p>
          <a:p>
            <a:r>
              <a:rPr lang="en-GB" sz="950" dirty="0">
                <a:highlight>
                  <a:srgbClr val="FFFF00"/>
                </a:highlight>
                <a:latin typeface="Courier" pitchFamily="2" charset="0"/>
              </a:rPr>
              <a:t>                $ref: "#/components/schemas/Pets"</a:t>
            </a:r>
          </a:p>
          <a:p>
            <a:r>
              <a:rPr lang="en-GB" sz="950" dirty="0">
                <a:latin typeface="Courier" pitchFamily="2" charset="0"/>
              </a:rPr>
              <a:t>        default:</a:t>
            </a:r>
          </a:p>
          <a:p>
            <a:r>
              <a:rPr lang="en-GB" sz="950" dirty="0">
                <a:latin typeface="Courier" pitchFamily="2" charset="0"/>
              </a:rPr>
              <a:t>          description: unexpected error</a:t>
            </a:r>
          </a:p>
          <a:p>
            <a:r>
              <a:rPr lang="en-GB" sz="950" dirty="0">
                <a:latin typeface="Courier" pitchFamily="2" charset="0"/>
              </a:rPr>
              <a:t>          content:</a:t>
            </a:r>
          </a:p>
          <a:p>
            <a:r>
              <a:rPr lang="en-GB" sz="950" dirty="0">
                <a:latin typeface="Courier" pitchFamily="2" charset="0"/>
              </a:rPr>
              <a:t>            application/json:</a:t>
            </a:r>
          </a:p>
          <a:p>
            <a:r>
              <a:rPr lang="en-GB" sz="950" dirty="0">
                <a:latin typeface="Courier" pitchFamily="2" charset="0"/>
              </a:rPr>
              <a:t>              schema:</a:t>
            </a:r>
          </a:p>
          <a:p>
            <a:r>
              <a:rPr lang="en-GB" sz="950" dirty="0">
                <a:latin typeface="Courier" pitchFamily="2" charset="0"/>
              </a:rPr>
              <a:t>                $ref: "#/components/schemas/Error"</a:t>
            </a:r>
          </a:p>
        </p:txBody>
      </p:sp>
      <p:sp>
        <p:nvSpPr>
          <p:cNvPr id="10" name="TextBox 9">
            <a:extLst>
              <a:ext uri="{FF2B5EF4-FFF2-40B4-BE49-F238E27FC236}">
                <a16:creationId xmlns:a16="http://schemas.microsoft.com/office/drawing/2014/main" id="{837BD3E3-5F6C-404B-8DFA-A8FFAA40FFA5}"/>
              </a:ext>
            </a:extLst>
          </p:cNvPr>
          <p:cNvSpPr txBox="1"/>
          <p:nvPr/>
        </p:nvSpPr>
        <p:spPr>
          <a:xfrm>
            <a:off x="543502" y="3627475"/>
            <a:ext cx="2051932" cy="2285241"/>
          </a:xfrm>
          <a:prstGeom prst="rect">
            <a:avLst/>
          </a:prstGeom>
          <a:noFill/>
          <a:ln>
            <a:solidFill>
              <a:schemeClr val="accent1"/>
            </a:solidFill>
            <a:prstDash val="lgDash"/>
          </a:ln>
        </p:spPr>
        <p:txBody>
          <a:bodyPr wrap="square" rtlCol="0">
            <a:spAutoFit/>
          </a:bodyPr>
          <a:lstStyle/>
          <a:p>
            <a:r>
              <a:rPr lang="en-GB" sz="950" dirty="0">
                <a:highlight>
                  <a:srgbClr val="FFFF00"/>
                </a:highlight>
                <a:latin typeface="Courier" pitchFamily="2" charset="0"/>
              </a:rPr>
              <a:t>components:</a:t>
            </a:r>
          </a:p>
          <a:p>
            <a:r>
              <a:rPr lang="en-GB" sz="950" dirty="0">
                <a:highlight>
                  <a:srgbClr val="FFFF00"/>
                </a:highlight>
                <a:latin typeface="Courier" pitchFamily="2" charset="0"/>
              </a:rPr>
              <a:t>  schemas:</a:t>
            </a:r>
          </a:p>
          <a:p>
            <a:r>
              <a:rPr lang="en-GB" sz="950" dirty="0">
                <a:latin typeface="Courier" pitchFamily="2" charset="0"/>
              </a:rPr>
              <a:t>    Pet:</a:t>
            </a:r>
          </a:p>
          <a:p>
            <a:r>
              <a:rPr lang="en-GB" sz="950" dirty="0">
                <a:latin typeface="Courier" pitchFamily="2" charset="0"/>
              </a:rPr>
              <a:t>      type: object</a:t>
            </a:r>
          </a:p>
          <a:p>
            <a:r>
              <a:rPr lang="en-GB" sz="950" dirty="0">
                <a:latin typeface="Courier" pitchFamily="2" charset="0"/>
              </a:rPr>
              <a:t>      required:</a:t>
            </a:r>
          </a:p>
          <a:p>
            <a:r>
              <a:rPr lang="en-GB" sz="950" dirty="0">
                <a:highlight>
                  <a:srgbClr val="FFFF00"/>
                </a:highlight>
                <a:latin typeface="Courier" pitchFamily="2" charset="0"/>
              </a:rPr>
              <a:t>        - id</a:t>
            </a:r>
          </a:p>
          <a:p>
            <a:r>
              <a:rPr lang="en-GB" sz="950" dirty="0">
                <a:latin typeface="Courier" pitchFamily="2" charset="0"/>
              </a:rPr>
              <a:t>        - name</a:t>
            </a:r>
          </a:p>
          <a:p>
            <a:r>
              <a:rPr lang="en-GB" sz="950" dirty="0">
                <a:latin typeface="Courier" pitchFamily="2" charset="0"/>
              </a:rPr>
              <a:t>      properties:</a:t>
            </a:r>
          </a:p>
          <a:p>
            <a:r>
              <a:rPr lang="en-GB" sz="950" dirty="0">
                <a:highlight>
                  <a:srgbClr val="FFFF00"/>
                </a:highlight>
                <a:latin typeface="Courier" pitchFamily="2" charset="0"/>
              </a:rPr>
              <a:t>        id:</a:t>
            </a:r>
          </a:p>
          <a:p>
            <a:r>
              <a:rPr lang="en-GB" sz="950" dirty="0">
                <a:highlight>
                  <a:srgbClr val="FFFF00"/>
                </a:highlight>
                <a:latin typeface="Courier" pitchFamily="2" charset="0"/>
              </a:rPr>
              <a:t>          type: integer</a:t>
            </a:r>
          </a:p>
          <a:p>
            <a:r>
              <a:rPr lang="en-GB" sz="950" dirty="0">
                <a:highlight>
                  <a:srgbClr val="FFFF00"/>
                </a:highlight>
                <a:latin typeface="Courier" pitchFamily="2" charset="0"/>
              </a:rPr>
              <a:t>          format: int64</a:t>
            </a:r>
          </a:p>
          <a:p>
            <a:r>
              <a:rPr lang="en-GB" sz="950" dirty="0">
                <a:latin typeface="Courier" pitchFamily="2" charset="0"/>
              </a:rPr>
              <a:t>        name:</a:t>
            </a:r>
          </a:p>
          <a:p>
            <a:r>
              <a:rPr lang="en-GB" sz="950" dirty="0">
                <a:latin typeface="Courier" pitchFamily="2" charset="0"/>
              </a:rPr>
              <a:t>          type: string</a:t>
            </a:r>
          </a:p>
          <a:p>
            <a:r>
              <a:rPr lang="en-GB" sz="950" dirty="0">
                <a:latin typeface="Courier" pitchFamily="2" charset="0"/>
              </a:rPr>
              <a:t>        tag:</a:t>
            </a:r>
          </a:p>
          <a:p>
            <a:r>
              <a:rPr lang="en-GB" sz="950" dirty="0">
                <a:latin typeface="Courier" pitchFamily="2" charset="0"/>
              </a:rPr>
              <a:t>          type: string</a:t>
            </a:r>
          </a:p>
        </p:txBody>
      </p:sp>
      <p:sp>
        <p:nvSpPr>
          <p:cNvPr id="11" name="Right Arrow 10">
            <a:extLst>
              <a:ext uri="{FF2B5EF4-FFF2-40B4-BE49-F238E27FC236}">
                <a16:creationId xmlns:a16="http://schemas.microsoft.com/office/drawing/2014/main" id="{B77AFBC3-79D2-7C43-B9D4-469DB1E9DA6B}"/>
              </a:ext>
            </a:extLst>
          </p:cNvPr>
          <p:cNvSpPr/>
          <p:nvPr/>
        </p:nvSpPr>
        <p:spPr>
          <a:xfrm>
            <a:off x="3041682" y="1326454"/>
            <a:ext cx="1834536" cy="237320"/>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a:extLst>
              <a:ext uri="{FF2B5EF4-FFF2-40B4-BE49-F238E27FC236}">
                <a16:creationId xmlns:a16="http://schemas.microsoft.com/office/drawing/2014/main" id="{19D30B57-EE28-2141-96B9-D60F5231C13F}"/>
              </a:ext>
            </a:extLst>
          </p:cNvPr>
          <p:cNvSpPr/>
          <p:nvPr/>
        </p:nvSpPr>
        <p:spPr>
          <a:xfrm rot="5400000">
            <a:off x="1001451" y="2879682"/>
            <a:ext cx="1136035" cy="238576"/>
          </a:xfrm>
          <a:prstGeom prst="rightArrow">
            <a:avLst>
              <a:gd name="adj1" fmla="val 50000"/>
              <a:gd name="adj2" fmla="val 20153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atumsplatzhalter 2">
            <a:extLst>
              <a:ext uri="{FF2B5EF4-FFF2-40B4-BE49-F238E27FC236}">
                <a16:creationId xmlns:a16="http://schemas.microsoft.com/office/drawing/2014/main" id="{8D2C260F-5AF3-784D-8569-543E947366FB}"/>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27D004FD-958C-A546-9DC4-B71977DC230F}"/>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E162DCBA-8B88-F84E-9175-106F5A1A95D1}"/>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6" name="Picture 15">
            <a:extLst>
              <a:ext uri="{FF2B5EF4-FFF2-40B4-BE49-F238E27FC236}">
                <a16:creationId xmlns:a16="http://schemas.microsoft.com/office/drawing/2014/main" id="{E42FA440-7D02-FF4E-8E4F-871E1DE94FD6}"/>
              </a:ext>
            </a:extLst>
          </p:cNvPr>
          <p:cNvPicPr>
            <a:picLocks noChangeAspect="1"/>
          </p:cNvPicPr>
          <p:nvPr/>
        </p:nvPicPr>
        <p:blipFill>
          <a:blip r:embed="rId3"/>
          <a:stretch>
            <a:fillRect/>
          </a:stretch>
        </p:blipFill>
        <p:spPr>
          <a:xfrm>
            <a:off x="11087740" y="260672"/>
            <a:ext cx="601696" cy="596371"/>
          </a:xfrm>
          <a:prstGeom prst="rect">
            <a:avLst/>
          </a:prstGeom>
        </p:spPr>
      </p:pic>
    </p:spTree>
    <p:extLst>
      <p:ext uri="{BB962C8B-B14F-4D97-AF65-F5344CB8AC3E}">
        <p14:creationId xmlns:p14="http://schemas.microsoft.com/office/powerpoint/2010/main" val="198672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3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3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SWAGGER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36</a:t>
            </a:fld>
            <a:endParaRPr lang="de-DE" dirty="0"/>
          </a:p>
        </p:txBody>
      </p:sp>
      <p:pic>
        <p:nvPicPr>
          <p:cNvPr id="7" name="Picture 6">
            <a:extLst>
              <a:ext uri="{FF2B5EF4-FFF2-40B4-BE49-F238E27FC236}">
                <a16:creationId xmlns:a16="http://schemas.microsoft.com/office/drawing/2014/main" id="{9422684F-E765-D94E-82EA-2503D08D1100}"/>
              </a:ext>
            </a:extLst>
          </p:cNvPr>
          <p:cNvPicPr>
            <a:picLocks noChangeAspect="1"/>
          </p:cNvPicPr>
          <p:nvPr/>
        </p:nvPicPr>
        <p:blipFill>
          <a:blip r:embed="rId3"/>
          <a:stretch>
            <a:fillRect/>
          </a:stretch>
        </p:blipFill>
        <p:spPr>
          <a:xfrm>
            <a:off x="767408" y="1703660"/>
            <a:ext cx="6532927" cy="4083079"/>
          </a:xfrm>
          <a:prstGeom prst="rect">
            <a:avLst/>
          </a:prstGeom>
        </p:spPr>
      </p:pic>
      <p:sp>
        <p:nvSpPr>
          <p:cNvPr id="9" name="Textplatzhalter 8">
            <a:extLst>
              <a:ext uri="{FF2B5EF4-FFF2-40B4-BE49-F238E27FC236}">
                <a16:creationId xmlns:a16="http://schemas.microsoft.com/office/drawing/2014/main" id="{AC6BF640-642E-E542-B4B1-C54446930D39}"/>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Swagger</a:t>
            </a:r>
          </a:p>
          <a:p>
            <a:pPr>
              <a:buFont typeface="Wingdings" pitchFamily="2" charset="2"/>
              <a:buChar char="§"/>
            </a:pPr>
            <a:endParaRPr lang="en-GB" sz="1800" dirty="0">
              <a:latin typeface="Arial" panose="020B0604020202020204" pitchFamily="34" charset="0"/>
              <a:cs typeface="Arial" panose="020B0604020202020204" pitchFamily="34" charset="0"/>
            </a:endParaRPr>
          </a:p>
        </p:txBody>
      </p:sp>
      <p:sp>
        <p:nvSpPr>
          <p:cNvPr id="10" name="Datumsplatzhalter 2">
            <a:extLst>
              <a:ext uri="{FF2B5EF4-FFF2-40B4-BE49-F238E27FC236}">
                <a16:creationId xmlns:a16="http://schemas.microsoft.com/office/drawing/2014/main" id="{71176A00-A0F9-2346-9D6C-922A905BD5CA}"/>
              </a:ext>
            </a:extLst>
          </p:cNvPr>
          <p:cNvSpPr>
            <a:spLocks noGrp="1"/>
          </p:cNvSpPr>
          <p:nvPr>
            <p:ph type="dt" sz="half" idx="15"/>
          </p:nvPr>
        </p:nvSpPr>
        <p:spPr>
          <a:xfrm>
            <a:off x="1055440" y="6381328"/>
            <a:ext cx="766235" cy="216024"/>
          </a:xfrm>
        </p:spPr>
        <p:txBody>
          <a:bodyPr/>
          <a:lstStyle/>
          <a:p>
            <a:r>
              <a:rPr lang="de-DE" dirty="0"/>
              <a:t>|  22.10.2021  |</a:t>
            </a:r>
          </a:p>
        </p:txBody>
      </p:sp>
      <p:sp>
        <p:nvSpPr>
          <p:cNvPr id="11" name="Fußzeilenplatzhalter 3">
            <a:extLst>
              <a:ext uri="{FF2B5EF4-FFF2-40B4-BE49-F238E27FC236}">
                <a16:creationId xmlns:a16="http://schemas.microsoft.com/office/drawing/2014/main" id="{434F9DE5-9761-D841-B591-3DFDD10E3E24}"/>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2" name="Rectangle 11">
            <a:extLst>
              <a:ext uri="{FF2B5EF4-FFF2-40B4-BE49-F238E27FC236}">
                <a16:creationId xmlns:a16="http://schemas.microsoft.com/office/drawing/2014/main" id="{7022E5A2-762B-134D-AEB0-1DBA019A110E}"/>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8" name="Picture 7">
            <a:extLst>
              <a:ext uri="{FF2B5EF4-FFF2-40B4-BE49-F238E27FC236}">
                <a16:creationId xmlns:a16="http://schemas.microsoft.com/office/drawing/2014/main" id="{46945059-818E-D948-B307-E9E9ABD973C7}"/>
              </a:ext>
            </a:extLst>
          </p:cNvPr>
          <p:cNvPicPr>
            <a:picLocks noChangeAspect="1"/>
          </p:cNvPicPr>
          <p:nvPr/>
        </p:nvPicPr>
        <p:blipFill>
          <a:blip r:embed="rId4"/>
          <a:stretch>
            <a:fillRect/>
          </a:stretch>
        </p:blipFill>
        <p:spPr>
          <a:xfrm>
            <a:off x="11071088" y="241347"/>
            <a:ext cx="635000" cy="635000"/>
          </a:xfrm>
          <a:prstGeom prst="rect">
            <a:avLst/>
          </a:prstGeom>
        </p:spPr>
      </p:pic>
      <p:sp>
        <p:nvSpPr>
          <p:cNvPr id="13" name="Cloud Callout 12">
            <a:extLst>
              <a:ext uri="{FF2B5EF4-FFF2-40B4-BE49-F238E27FC236}">
                <a16:creationId xmlns:a16="http://schemas.microsoft.com/office/drawing/2014/main" id="{1BD75FF9-2019-3146-9C78-30D273CCC80F}"/>
              </a:ext>
            </a:extLst>
          </p:cNvPr>
          <p:cNvSpPr/>
          <p:nvPr/>
        </p:nvSpPr>
        <p:spPr>
          <a:xfrm>
            <a:off x="7884703" y="3116953"/>
            <a:ext cx="3340580" cy="1796221"/>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4" name="Cloud Callout 13">
            <a:extLst>
              <a:ext uri="{FF2B5EF4-FFF2-40B4-BE49-F238E27FC236}">
                <a16:creationId xmlns:a16="http://schemas.microsoft.com/office/drawing/2014/main" id="{7521670D-C196-F749-B135-1BC23AD4DA90}"/>
              </a:ext>
            </a:extLst>
          </p:cNvPr>
          <p:cNvSpPr/>
          <p:nvPr/>
        </p:nvSpPr>
        <p:spPr>
          <a:xfrm>
            <a:off x="8008741" y="1058373"/>
            <a:ext cx="2263723" cy="148647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spTree>
    <p:extLst>
      <p:ext uri="{BB962C8B-B14F-4D97-AF65-F5344CB8AC3E}">
        <p14:creationId xmlns:p14="http://schemas.microsoft.com/office/powerpoint/2010/main" val="3027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3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OPENAPI GENERATOR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37</a:t>
            </a:fld>
            <a:endParaRPr lang="de-DE" dirty="0"/>
          </a:p>
        </p:txBody>
      </p:sp>
      <p:sp>
        <p:nvSpPr>
          <p:cNvPr id="11" name="Textplatzhalter 8">
            <a:extLst>
              <a:ext uri="{FF2B5EF4-FFF2-40B4-BE49-F238E27FC236}">
                <a16:creationId xmlns:a16="http://schemas.microsoft.com/office/drawing/2014/main" id="{9F598CD6-249A-3D49-BD63-2B6F647DEB1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Given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 and using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Generator</a:t>
            </a:r>
            <a:r>
              <a:rPr lang="en-GB" sz="1800" dirty="0">
                <a:latin typeface="Arial" panose="020B0604020202020204" pitchFamily="34" charset="0"/>
                <a:cs typeface="Arial" panose="020B0604020202020204" pitchFamily="34" charset="0"/>
              </a:rPr>
              <a:t> you can generate</a:t>
            </a:r>
            <a:r>
              <a:rPr lang="bg-BG" sz="1800" dirty="0">
                <a:latin typeface="Arial" panose="020B0604020202020204" pitchFamily="34" charset="0"/>
                <a:cs typeface="Arial" panose="020B0604020202020204" pitchFamily="34" charset="0"/>
              </a:rPr>
              <a:t>:</a:t>
            </a:r>
          </a:p>
          <a:p>
            <a:pPr marL="0" indent="0">
              <a:buNone/>
            </a:pPr>
            <a:endParaRPr lang="bg-BG"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API client libraries.</a:t>
            </a:r>
            <a:endParaRPr lang="bg-BG"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Server stubs.</a:t>
            </a:r>
            <a:endParaRPr lang="bg-BG"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Documentation.</a:t>
            </a:r>
            <a:endParaRPr lang="bg-BG"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Configuration.</a:t>
            </a:r>
          </a:p>
        </p:txBody>
      </p:sp>
      <p:pic>
        <p:nvPicPr>
          <p:cNvPr id="12" name="Picture 11">
            <a:extLst>
              <a:ext uri="{FF2B5EF4-FFF2-40B4-BE49-F238E27FC236}">
                <a16:creationId xmlns:a16="http://schemas.microsoft.com/office/drawing/2014/main" id="{CBAA8777-2A43-9146-AD40-FE676E112145}"/>
              </a:ext>
            </a:extLst>
          </p:cNvPr>
          <p:cNvPicPr>
            <a:picLocks noChangeAspect="1"/>
          </p:cNvPicPr>
          <p:nvPr/>
        </p:nvPicPr>
        <p:blipFill>
          <a:blip r:embed="rId3"/>
          <a:stretch>
            <a:fillRect/>
          </a:stretch>
        </p:blipFill>
        <p:spPr>
          <a:xfrm>
            <a:off x="3500419" y="1421883"/>
            <a:ext cx="8398067" cy="4611965"/>
          </a:xfrm>
          <a:prstGeom prst="rect">
            <a:avLst/>
          </a:prstGeom>
        </p:spPr>
      </p:pic>
      <p:sp>
        <p:nvSpPr>
          <p:cNvPr id="13" name="Datumsplatzhalter 2">
            <a:extLst>
              <a:ext uri="{FF2B5EF4-FFF2-40B4-BE49-F238E27FC236}">
                <a16:creationId xmlns:a16="http://schemas.microsoft.com/office/drawing/2014/main" id="{53A552F5-C195-2046-B58A-FA11EA315F43}"/>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754C118F-96F9-B94B-9D3E-D9F93B9DB9B6}"/>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5" name="Rectangle 14">
            <a:extLst>
              <a:ext uri="{FF2B5EF4-FFF2-40B4-BE49-F238E27FC236}">
                <a16:creationId xmlns:a16="http://schemas.microsoft.com/office/drawing/2014/main" id="{09E93FF1-0E5B-414A-BBBB-2569912A315A}"/>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8" name="Rectangle 7">
            <a:extLst>
              <a:ext uri="{FF2B5EF4-FFF2-40B4-BE49-F238E27FC236}">
                <a16:creationId xmlns:a16="http://schemas.microsoft.com/office/drawing/2014/main" id="{951EB568-D3D1-914E-BDD2-2C7A595E44BA}"/>
              </a:ext>
            </a:extLst>
          </p:cNvPr>
          <p:cNvSpPr/>
          <p:nvPr/>
        </p:nvSpPr>
        <p:spPr>
          <a:xfrm>
            <a:off x="11012470" y="237561"/>
            <a:ext cx="670314" cy="695977"/>
          </a:xfrm>
          <a:prstGeom prst="rect">
            <a:avLst/>
          </a:prstGeom>
          <a:solidFill>
            <a:srgbClr val="05A5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2311EC04-CA31-444F-8146-5606D6434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72225" y="299535"/>
            <a:ext cx="560717" cy="560717"/>
          </a:xfrm>
          <a:prstGeom prst="rect">
            <a:avLst/>
          </a:prstGeom>
        </p:spPr>
      </p:pic>
    </p:spTree>
    <p:extLst>
      <p:ext uri="{BB962C8B-B14F-4D97-AF65-F5344CB8AC3E}">
        <p14:creationId xmlns:p14="http://schemas.microsoft.com/office/powerpoint/2010/main" val="33574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 calcmode="lin" valueType="num">
                                      <p:cBhvr additive="base">
                                        <p:cTn id="7" dur="3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 calcmode="lin" valueType="num">
                                      <p:cBhvr additive="base">
                                        <p:cTn id="13" dur="300" fill="hold"/>
                                        <p:tgtEl>
                                          <p:spTgt spid="11">
                                            <p:txEl>
                                              <p:pRg st="4" end="4"/>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anim calcmode="lin" valueType="num">
                                      <p:cBhvr additive="base">
                                        <p:cTn id="19" dur="300" fill="hold"/>
                                        <p:tgtEl>
                                          <p:spTgt spid="11">
                                            <p:txEl>
                                              <p:pRg st="6" end="6"/>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anim calcmode="lin" valueType="num">
                                      <p:cBhvr additive="base">
                                        <p:cTn id="25" dur="300" fill="hold"/>
                                        <p:tgtEl>
                                          <p:spTgt spid="11">
                                            <p:txEl>
                                              <p:pRg st="8" end="8"/>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ATLASSIAN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38</a:t>
            </a:fld>
            <a:endParaRPr lang="de-DE" dirty="0"/>
          </a:p>
        </p:txBody>
      </p:sp>
      <p:sp>
        <p:nvSpPr>
          <p:cNvPr id="7" name="Textplatzhalter 8">
            <a:extLst>
              <a:ext uri="{FF2B5EF4-FFF2-40B4-BE49-F238E27FC236}">
                <a16:creationId xmlns:a16="http://schemas.microsoft.com/office/drawing/2014/main" id="{04668978-221E-E741-80A9-12372FF7F23A}"/>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After spending a bit of time researching how can I do request and response validation for our existing APIs, without having to re-write all tests, write a whole new suite of tests, or write a small project or library to do the work, I found the answer!</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Atlassian – Request Validator</a:t>
            </a:r>
          </a:p>
          <a:p>
            <a:pPr>
              <a:buFont typeface="Wingdings" pitchFamily="2" charset="2"/>
              <a:buChar char="§"/>
            </a:pPr>
            <a:r>
              <a:rPr lang="en-GB" sz="1800" dirty="0">
                <a:latin typeface="Arial" panose="020B0604020202020204" pitchFamily="34" charset="0"/>
                <a:cs typeface="Arial" panose="020B0604020202020204" pitchFamily="34" charset="0"/>
              </a:rPr>
              <a:t>A Java library for validating HTTP request/responses against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specification.</a:t>
            </a:r>
          </a:p>
          <a:p>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It has several modules for different frameworks and we will be using the following in our Demo:</a:t>
            </a:r>
          </a:p>
          <a:p>
            <a:pPr marL="0" indent="0">
              <a:buNone/>
            </a:pPr>
            <a:endParaRPr lang="en-GB" sz="1800" b="1" i="1" dirty="0">
              <a:latin typeface="Arial" panose="020B0604020202020204" pitchFamily="34" charset="0"/>
              <a:cs typeface="Arial" panose="020B0604020202020204" pitchFamily="34" charset="0"/>
            </a:endParaRPr>
          </a:p>
          <a:p>
            <a:pPr marL="0" indent="0">
              <a:buNone/>
            </a:pPr>
            <a:r>
              <a:rPr lang="en-GB" sz="1800" b="1" i="1" dirty="0">
                <a:latin typeface="Arial" panose="020B0604020202020204" pitchFamily="34" charset="0"/>
                <a:cs typeface="Arial" panose="020B0604020202020204" pitchFamily="34" charset="0"/>
              </a:rPr>
              <a:t>Swagger Request Validator - REST Assured module</a:t>
            </a:r>
          </a:p>
          <a:p>
            <a:pPr>
              <a:buFont typeface="Wingdings" pitchFamily="2" charset="2"/>
              <a:buChar char="§"/>
            </a:pPr>
            <a:r>
              <a:rPr lang="en-GB" sz="1800" dirty="0">
                <a:latin typeface="Arial" panose="020B0604020202020204" pitchFamily="34" charset="0"/>
                <a:cs typeface="Arial" panose="020B0604020202020204" pitchFamily="34" charset="0"/>
              </a:rPr>
              <a:t>It provides integrations with the REST Assured testing library.</a:t>
            </a:r>
          </a:p>
          <a:p>
            <a:pPr marL="0" indent="0">
              <a:buNone/>
            </a:pPr>
            <a:endParaRPr lang="en-GB" sz="1800" dirty="0">
              <a:latin typeface="Arial" panose="020B0604020202020204" pitchFamily="34" charset="0"/>
              <a:cs typeface="Arial" panose="020B0604020202020204" pitchFamily="34" charset="0"/>
            </a:endParaRPr>
          </a:p>
        </p:txBody>
      </p:sp>
      <p:sp>
        <p:nvSpPr>
          <p:cNvPr id="9" name="Datumsplatzhalter 2">
            <a:extLst>
              <a:ext uri="{FF2B5EF4-FFF2-40B4-BE49-F238E27FC236}">
                <a16:creationId xmlns:a16="http://schemas.microsoft.com/office/drawing/2014/main" id="{B918D984-EB55-2249-A139-B1F49F0D9F9B}"/>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0A3E19FA-DD43-2C4E-AEE9-A29BAA4CEA33}"/>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F648AA29-19AB-5740-8798-53B214B486BA}"/>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8" name="Picture 7">
            <a:extLst>
              <a:ext uri="{FF2B5EF4-FFF2-40B4-BE49-F238E27FC236}">
                <a16:creationId xmlns:a16="http://schemas.microsoft.com/office/drawing/2014/main" id="{E69EF093-C60A-DB42-B880-9C08FD5180C6}"/>
              </a:ext>
            </a:extLst>
          </p:cNvPr>
          <p:cNvPicPr>
            <a:picLocks noChangeAspect="1"/>
          </p:cNvPicPr>
          <p:nvPr/>
        </p:nvPicPr>
        <p:blipFill>
          <a:blip r:embed="rId3"/>
          <a:stretch>
            <a:fillRect/>
          </a:stretch>
        </p:blipFill>
        <p:spPr>
          <a:xfrm>
            <a:off x="8831001" y="-385145"/>
            <a:ext cx="3603005" cy="1891578"/>
          </a:xfrm>
          <a:prstGeom prst="rect">
            <a:avLst/>
          </a:prstGeom>
        </p:spPr>
      </p:pic>
    </p:spTree>
    <p:extLst>
      <p:ext uri="{BB962C8B-B14F-4D97-AF65-F5344CB8AC3E}">
        <p14:creationId xmlns:p14="http://schemas.microsoft.com/office/powerpoint/2010/main" val="326072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4"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 calcmode="lin" valueType="num">
                                      <p:cBhvr additive="base">
                                        <p:cTn id="29"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0" dur="300" fill="hold"/>
                                        <p:tgtEl>
                                          <p:spTgt spid="7">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 calcmode="lin" valueType="num">
                                      <p:cBhvr additive="base">
                                        <p:cTn id="3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FRONTEND OPENAPI VALIDATOR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39</a:t>
            </a:fld>
            <a:endParaRPr lang="de-DE" dirty="0"/>
          </a:p>
        </p:txBody>
      </p:sp>
      <p:sp>
        <p:nvSpPr>
          <p:cNvPr id="7" name="Textplatzhalter 8">
            <a:extLst>
              <a:ext uri="{FF2B5EF4-FFF2-40B4-BE49-F238E27FC236}">
                <a16:creationId xmlns:a16="http://schemas.microsoft.com/office/drawing/2014/main" id="{9AFDD345-B0C6-D64E-9FA9-3378D1CE23A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latin typeface="Arial" panose="020B0604020202020204" pitchFamily="34" charset="0"/>
                <a:cs typeface="Arial" panose="020B0604020202020204" pitchFamily="34" charset="0"/>
              </a:rPr>
              <a:t>Here are a couple of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validators for </a:t>
            </a:r>
            <a:r>
              <a:rPr lang="en-GB" sz="1800" dirty="0" err="1">
                <a:latin typeface="Arial" panose="020B0604020202020204" pitchFamily="34" charset="0"/>
                <a:cs typeface="Arial" panose="020B0604020202020204" pitchFamily="34" charset="0"/>
              </a:rPr>
              <a:t>ExpressJS</a:t>
            </a:r>
            <a:r>
              <a:rPr lang="en-GB" sz="1800" dirty="0">
                <a:latin typeface="Arial" panose="020B0604020202020204" pitchFamily="34" charset="0"/>
                <a:cs typeface="Arial" panose="020B0604020202020204" pitchFamily="34" charset="0"/>
              </a:rPr>
              <a:t> that automatically validate API requests and responses based on an </a:t>
            </a:r>
            <a:r>
              <a:rPr lang="en-GB" sz="1800" dirty="0" err="1">
                <a:latin typeface="Arial" panose="020B0604020202020204" pitchFamily="34" charset="0"/>
                <a:cs typeface="Arial" panose="020B0604020202020204" pitchFamily="34" charset="0"/>
              </a:rPr>
              <a:t>OpenAPI</a:t>
            </a:r>
            <a:r>
              <a:rPr lang="en-GB" sz="1800" dirty="0">
                <a:latin typeface="Arial" panose="020B0604020202020204" pitchFamily="34" charset="0"/>
                <a:cs typeface="Arial" panose="020B0604020202020204" pitchFamily="34" charset="0"/>
              </a:rPr>
              <a:t> spec.</a:t>
            </a:r>
            <a:endParaRPr lang="bg-BG" sz="1800" dirty="0">
              <a:latin typeface="Arial" panose="020B0604020202020204" pitchFamily="34" charset="0"/>
              <a:cs typeface="Arial" panose="020B0604020202020204" pitchFamily="34" charset="0"/>
            </a:endParaRPr>
          </a:p>
          <a:p>
            <a:pPr marL="0" indent="0">
              <a:buNone/>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a:t>
            </a:r>
            <a:r>
              <a:rPr lang="en-GB" sz="1800" dirty="0">
                <a:latin typeface="Arial" panose="020B0604020202020204" pitchFamily="34" charset="0"/>
                <a:cs typeface="Arial" panose="020B0604020202020204" pitchFamily="34" charset="0"/>
                <a:hlinkClick r:id="rId3"/>
              </a:rPr>
              <a:t>https://www.npmjs.com/package/express-openapi-validate</a:t>
            </a:r>
            <a:r>
              <a:rPr lang="en-GB" sz="1800" b="1" i="1" dirty="0">
                <a:latin typeface="Arial" panose="020B0604020202020204" pitchFamily="34" charset="0"/>
                <a:cs typeface="Arial" panose="020B0604020202020204" pitchFamily="34" charset="0"/>
              </a:rPr>
              <a:t>)</a:t>
            </a:r>
            <a:endParaRPr lang="bg-BG" sz="1800" dirty="0">
              <a:latin typeface="Arial" panose="020B0604020202020204" pitchFamily="34" charset="0"/>
              <a:cs typeface="Arial" panose="020B0604020202020204" pitchFamily="34" charset="0"/>
            </a:endParaRP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-validator (</a:t>
            </a:r>
            <a:r>
              <a:rPr lang="en-GB" sz="1800" dirty="0">
                <a:latin typeface="Arial" panose="020B0604020202020204" pitchFamily="34" charset="0"/>
                <a:cs typeface="Arial" panose="020B0604020202020204" pitchFamily="34" charset="0"/>
                <a:hlinkClick r:id="rId4"/>
              </a:rPr>
              <a:t>https://www.npmjs.com/package/express-openapi-validator</a:t>
            </a:r>
            <a:r>
              <a:rPr lang="en-GB" sz="1800" b="1" i="1" dirty="0">
                <a:latin typeface="Arial" panose="020B0604020202020204" pitchFamily="34" charset="0"/>
                <a:cs typeface="Arial" panose="020B0604020202020204" pitchFamily="34" charset="0"/>
              </a:rPr>
              <a:t>)</a:t>
            </a:r>
            <a:endParaRPr lang="bg-BG" sz="1800" b="1" i="1" dirty="0">
              <a:latin typeface="Arial" panose="020B0604020202020204" pitchFamily="34" charset="0"/>
              <a:cs typeface="Arial" panose="020B0604020202020204" pitchFamily="34" charset="0"/>
            </a:endParaRPr>
          </a:p>
          <a:p>
            <a:pPr marL="0" indent="0">
              <a:buNone/>
            </a:pPr>
            <a:endParaRPr lang="en-GB" sz="1800" dirty="0">
              <a:latin typeface="Arial" panose="020B0604020202020204" pitchFamily="34" charset="0"/>
              <a:cs typeface="Arial" panose="020B0604020202020204" pitchFamily="34" charset="0"/>
            </a:endParaRPr>
          </a:p>
        </p:txBody>
      </p:sp>
      <p:sp>
        <p:nvSpPr>
          <p:cNvPr id="9" name="Datumsplatzhalter 2">
            <a:extLst>
              <a:ext uri="{FF2B5EF4-FFF2-40B4-BE49-F238E27FC236}">
                <a16:creationId xmlns:a16="http://schemas.microsoft.com/office/drawing/2014/main" id="{71B0D237-C22C-5D4D-8A79-24EFBB147D6F}"/>
              </a:ext>
            </a:extLst>
          </p:cNvPr>
          <p:cNvSpPr>
            <a:spLocks noGrp="1"/>
          </p:cNvSpPr>
          <p:nvPr>
            <p:ph type="dt" sz="half" idx="15"/>
          </p:nvPr>
        </p:nvSpPr>
        <p:spPr>
          <a:xfrm>
            <a:off x="1055440" y="6381328"/>
            <a:ext cx="766235" cy="216024"/>
          </a:xfrm>
        </p:spPr>
        <p:txBody>
          <a:bodyPr/>
          <a:lstStyle/>
          <a:p>
            <a:r>
              <a:rPr lang="de-DE" dirty="0"/>
              <a:t>|  22.10.2021  |</a:t>
            </a:r>
          </a:p>
        </p:txBody>
      </p:sp>
      <p:sp>
        <p:nvSpPr>
          <p:cNvPr id="10" name="Fußzeilenplatzhalter 3">
            <a:extLst>
              <a:ext uri="{FF2B5EF4-FFF2-40B4-BE49-F238E27FC236}">
                <a16:creationId xmlns:a16="http://schemas.microsoft.com/office/drawing/2014/main" id="{7EF2383B-F485-4B43-92A1-3448DE6A52C5}"/>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1" name="Rectangle 10">
            <a:extLst>
              <a:ext uri="{FF2B5EF4-FFF2-40B4-BE49-F238E27FC236}">
                <a16:creationId xmlns:a16="http://schemas.microsoft.com/office/drawing/2014/main" id="{DEFBAE2B-6DB9-C148-A701-1989EA18B8B3}"/>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8" name="Picture 7" descr="A picture containing text, clipart&#10;&#10;Description automatically generated">
            <a:extLst>
              <a:ext uri="{FF2B5EF4-FFF2-40B4-BE49-F238E27FC236}">
                <a16:creationId xmlns:a16="http://schemas.microsoft.com/office/drawing/2014/main" id="{187F1356-CBC1-884F-B86A-D32CA89E5B54}"/>
              </a:ext>
            </a:extLst>
          </p:cNvPr>
          <p:cNvPicPr>
            <a:picLocks noChangeAspect="1"/>
          </p:cNvPicPr>
          <p:nvPr/>
        </p:nvPicPr>
        <p:blipFill>
          <a:blip r:embed="rId5"/>
          <a:stretch>
            <a:fillRect/>
          </a:stretch>
        </p:blipFill>
        <p:spPr>
          <a:xfrm>
            <a:off x="10300374" y="324345"/>
            <a:ext cx="1482994" cy="577196"/>
          </a:xfrm>
          <a:prstGeom prst="rect">
            <a:avLst/>
          </a:prstGeom>
        </p:spPr>
      </p:pic>
    </p:spTree>
    <p:extLst>
      <p:ext uri="{BB962C8B-B14F-4D97-AF65-F5344CB8AC3E}">
        <p14:creationId xmlns:p14="http://schemas.microsoft.com/office/powerpoint/2010/main" val="76791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 calcmode="lin" valueType="num">
                                      <p:cBhvr additive="base">
                                        <p:cTn id="1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de-DE" dirty="0">
                <a:latin typeface="Arial" panose="020B0604020202020204" pitchFamily="34" charset="0"/>
                <a:cs typeface="Arial" panose="020B0604020202020204" pitchFamily="34" charset="0"/>
              </a:rPr>
              <a:t>INTRODUCTION</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01</a:t>
            </a:r>
          </a:p>
        </p:txBody>
      </p:sp>
    </p:spTree>
    <p:extLst>
      <p:ext uri="{BB962C8B-B14F-4D97-AF65-F5344CB8AC3E}">
        <p14:creationId xmlns:p14="http://schemas.microsoft.com/office/powerpoint/2010/main" val="15777866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Tooling</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OTHER</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40</a:t>
            </a:fld>
            <a:endParaRPr lang="de-DE" dirty="0"/>
          </a:p>
        </p:txBody>
      </p:sp>
      <p:sp>
        <p:nvSpPr>
          <p:cNvPr id="7" name="Textplatzhalter 8">
            <a:extLst>
              <a:ext uri="{FF2B5EF4-FFF2-40B4-BE49-F238E27FC236}">
                <a16:creationId xmlns:a16="http://schemas.microsoft.com/office/drawing/2014/main" id="{E4A8E92A-89DD-7B4C-8A7C-11FE25E82EF0}"/>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Java</a:t>
            </a:r>
          </a:p>
          <a:p>
            <a:pPr>
              <a:buFont typeface="Wingdings" pitchFamily="2" charset="2"/>
              <a:buChar char="§"/>
            </a:pP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JavaScript</a:t>
            </a:r>
          </a:p>
          <a:p>
            <a:pPr>
              <a:buFont typeface="Wingdings" pitchFamily="2" charset="2"/>
              <a:buChar char="§"/>
            </a:pPr>
            <a:r>
              <a:rPr lang="en-GB" sz="1800" b="1" i="1" dirty="0">
                <a:latin typeface="Arial" panose="020B0604020202020204" pitchFamily="34" charset="0"/>
                <a:cs typeface="Arial" panose="020B0604020202020204" pitchFamily="34" charset="0"/>
              </a:rPr>
              <a:t>TypeScript</a:t>
            </a:r>
          </a:p>
          <a:p>
            <a:pPr>
              <a:buFont typeface="Wingdings" pitchFamily="2" charset="2"/>
              <a:buChar char="§"/>
            </a:pPr>
            <a:r>
              <a:rPr lang="en-GB" sz="1800" b="1" i="1" dirty="0">
                <a:latin typeface="Arial" panose="020B0604020202020204" pitchFamily="34" charset="0"/>
                <a:cs typeface="Arial" panose="020B0604020202020204" pitchFamily="34" charset="0"/>
              </a:rPr>
              <a:t>Angular</a:t>
            </a:r>
          </a:p>
          <a:p>
            <a:pPr>
              <a:buFont typeface="Wingdings" pitchFamily="2" charset="2"/>
              <a:buChar char="§"/>
            </a:pPr>
            <a:r>
              <a:rPr lang="en-GB" sz="1800" b="1" i="1" dirty="0">
                <a:latin typeface="Arial" panose="020B0604020202020204" pitchFamily="34" charset="0"/>
                <a:cs typeface="Arial" panose="020B0604020202020204" pitchFamily="34" charset="0"/>
              </a:rPr>
              <a:t>MongoDB</a:t>
            </a:r>
          </a:p>
          <a:p>
            <a:pPr>
              <a:buFont typeface="Wingdings" pitchFamily="2" charset="2"/>
              <a:buChar char="§"/>
            </a:pPr>
            <a:r>
              <a:rPr lang="en-GB" sz="1800" b="1" i="1" dirty="0">
                <a:latin typeface="Arial" panose="020B0604020202020204" pitchFamily="34" charset="0"/>
                <a:cs typeface="Arial" panose="020B0604020202020204" pitchFamily="34" charset="0"/>
              </a:rPr>
              <a:t>Docker</a:t>
            </a:r>
          </a:p>
        </p:txBody>
      </p:sp>
      <p:pic>
        <p:nvPicPr>
          <p:cNvPr id="8" name="Picture 7" descr="A red and white logo&#10;&#10;Description automatically generated with low confidence">
            <a:extLst>
              <a:ext uri="{FF2B5EF4-FFF2-40B4-BE49-F238E27FC236}">
                <a16:creationId xmlns:a16="http://schemas.microsoft.com/office/drawing/2014/main" id="{7036D977-7DCE-C344-9451-46594F85CE99}"/>
              </a:ext>
            </a:extLst>
          </p:cNvPr>
          <p:cNvPicPr>
            <a:picLocks noChangeAspect="1"/>
          </p:cNvPicPr>
          <p:nvPr/>
        </p:nvPicPr>
        <p:blipFill>
          <a:blip r:embed="rId3"/>
          <a:stretch>
            <a:fillRect/>
          </a:stretch>
        </p:blipFill>
        <p:spPr>
          <a:xfrm>
            <a:off x="9148038" y="924903"/>
            <a:ext cx="1166945" cy="1166945"/>
          </a:xfrm>
          <a:prstGeom prst="rect">
            <a:avLst/>
          </a:prstGeom>
        </p:spPr>
      </p:pic>
      <p:pic>
        <p:nvPicPr>
          <p:cNvPr id="9" name="Picture 8" descr="Logo&#10;&#10;Description automatically generated">
            <a:extLst>
              <a:ext uri="{FF2B5EF4-FFF2-40B4-BE49-F238E27FC236}">
                <a16:creationId xmlns:a16="http://schemas.microsoft.com/office/drawing/2014/main" id="{75F60491-8890-2643-B66A-BE708035AE4F}"/>
              </a:ext>
            </a:extLst>
          </p:cNvPr>
          <p:cNvPicPr>
            <a:picLocks noChangeAspect="1"/>
          </p:cNvPicPr>
          <p:nvPr/>
        </p:nvPicPr>
        <p:blipFill>
          <a:blip r:embed="rId4"/>
          <a:stretch>
            <a:fillRect/>
          </a:stretch>
        </p:blipFill>
        <p:spPr>
          <a:xfrm>
            <a:off x="9174628" y="2677563"/>
            <a:ext cx="901288" cy="901288"/>
          </a:xfrm>
          <a:prstGeom prst="rect">
            <a:avLst/>
          </a:prstGeom>
        </p:spPr>
      </p:pic>
      <p:pic>
        <p:nvPicPr>
          <p:cNvPr id="10" name="Graphic 9">
            <a:extLst>
              <a:ext uri="{FF2B5EF4-FFF2-40B4-BE49-F238E27FC236}">
                <a16:creationId xmlns:a16="http://schemas.microsoft.com/office/drawing/2014/main" id="{FB820346-378E-B545-A69F-A709A2A49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968" y="986521"/>
            <a:ext cx="1166945" cy="1166945"/>
          </a:xfrm>
          <a:prstGeom prst="rect">
            <a:avLst/>
          </a:prstGeom>
        </p:spPr>
      </p:pic>
      <p:pic>
        <p:nvPicPr>
          <p:cNvPr id="11" name="Graphic 10">
            <a:extLst>
              <a:ext uri="{FF2B5EF4-FFF2-40B4-BE49-F238E27FC236}">
                <a16:creationId xmlns:a16="http://schemas.microsoft.com/office/drawing/2014/main" id="{DD4091ED-F2FD-C846-835E-96E8CAF297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00997" y="1853127"/>
            <a:ext cx="921825" cy="1747415"/>
          </a:xfrm>
          <a:prstGeom prst="rect">
            <a:avLst/>
          </a:prstGeom>
        </p:spPr>
      </p:pic>
      <p:pic>
        <p:nvPicPr>
          <p:cNvPr id="12" name="Graphic 11">
            <a:extLst>
              <a:ext uri="{FF2B5EF4-FFF2-40B4-BE49-F238E27FC236}">
                <a16:creationId xmlns:a16="http://schemas.microsoft.com/office/drawing/2014/main" id="{C818C450-8B91-4C45-BB96-A115B63D03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0192" y="4164566"/>
            <a:ext cx="901287" cy="901287"/>
          </a:xfrm>
          <a:prstGeom prst="rect">
            <a:avLst/>
          </a:prstGeom>
        </p:spPr>
      </p:pic>
      <p:pic>
        <p:nvPicPr>
          <p:cNvPr id="13" name="Picture 12">
            <a:extLst>
              <a:ext uri="{FF2B5EF4-FFF2-40B4-BE49-F238E27FC236}">
                <a16:creationId xmlns:a16="http://schemas.microsoft.com/office/drawing/2014/main" id="{18F2664F-1855-6545-9F6D-6E80B09955AF}"/>
              </a:ext>
            </a:extLst>
          </p:cNvPr>
          <p:cNvPicPr>
            <a:picLocks noChangeAspect="1"/>
          </p:cNvPicPr>
          <p:nvPr/>
        </p:nvPicPr>
        <p:blipFill>
          <a:blip r:embed="rId11"/>
          <a:stretch>
            <a:fillRect/>
          </a:stretch>
        </p:blipFill>
        <p:spPr>
          <a:xfrm>
            <a:off x="5758409" y="4401315"/>
            <a:ext cx="1386556" cy="993698"/>
          </a:xfrm>
          <a:prstGeom prst="rect">
            <a:avLst/>
          </a:prstGeom>
        </p:spPr>
      </p:pic>
      <p:pic>
        <p:nvPicPr>
          <p:cNvPr id="14" name="Picture 13">
            <a:extLst>
              <a:ext uri="{FF2B5EF4-FFF2-40B4-BE49-F238E27FC236}">
                <a16:creationId xmlns:a16="http://schemas.microsoft.com/office/drawing/2014/main" id="{59833142-6010-3D4E-9814-6201EAE20183}"/>
              </a:ext>
            </a:extLst>
          </p:cNvPr>
          <p:cNvPicPr>
            <a:picLocks noChangeAspect="1"/>
          </p:cNvPicPr>
          <p:nvPr/>
        </p:nvPicPr>
        <p:blipFill>
          <a:blip r:embed="rId12"/>
          <a:stretch>
            <a:fillRect/>
          </a:stretch>
        </p:blipFill>
        <p:spPr>
          <a:xfrm>
            <a:off x="4318216" y="2980478"/>
            <a:ext cx="1866316" cy="503050"/>
          </a:xfrm>
          <a:prstGeom prst="rect">
            <a:avLst/>
          </a:prstGeom>
        </p:spPr>
      </p:pic>
      <p:pic>
        <p:nvPicPr>
          <p:cNvPr id="15" name="Picture 14">
            <a:extLst>
              <a:ext uri="{FF2B5EF4-FFF2-40B4-BE49-F238E27FC236}">
                <a16:creationId xmlns:a16="http://schemas.microsoft.com/office/drawing/2014/main" id="{C85E0340-8E31-0F42-8639-D679DBEA5492}"/>
              </a:ext>
            </a:extLst>
          </p:cNvPr>
          <p:cNvPicPr>
            <a:picLocks noChangeAspect="1"/>
          </p:cNvPicPr>
          <p:nvPr/>
        </p:nvPicPr>
        <p:blipFill>
          <a:blip r:embed="rId13"/>
          <a:stretch>
            <a:fillRect/>
          </a:stretch>
        </p:blipFill>
        <p:spPr>
          <a:xfrm>
            <a:off x="6451687" y="-157756"/>
            <a:ext cx="2220447" cy="2220447"/>
          </a:xfrm>
          <a:prstGeom prst="rect">
            <a:avLst/>
          </a:prstGeom>
        </p:spPr>
      </p:pic>
      <p:sp>
        <p:nvSpPr>
          <p:cNvPr id="16" name="Datumsplatzhalter 2">
            <a:extLst>
              <a:ext uri="{FF2B5EF4-FFF2-40B4-BE49-F238E27FC236}">
                <a16:creationId xmlns:a16="http://schemas.microsoft.com/office/drawing/2014/main" id="{F2C5A84F-6EC5-4849-9434-D67D29240C1E}"/>
              </a:ext>
            </a:extLst>
          </p:cNvPr>
          <p:cNvSpPr>
            <a:spLocks noGrp="1"/>
          </p:cNvSpPr>
          <p:nvPr>
            <p:ph type="dt" sz="half" idx="15"/>
          </p:nvPr>
        </p:nvSpPr>
        <p:spPr>
          <a:xfrm>
            <a:off x="1055440" y="6381328"/>
            <a:ext cx="766235" cy="216024"/>
          </a:xfrm>
        </p:spPr>
        <p:txBody>
          <a:bodyPr/>
          <a:lstStyle/>
          <a:p>
            <a:r>
              <a:rPr lang="de-DE" dirty="0"/>
              <a:t>|  22.10.2021  |</a:t>
            </a:r>
          </a:p>
        </p:txBody>
      </p:sp>
      <p:sp>
        <p:nvSpPr>
          <p:cNvPr id="17" name="Fußzeilenplatzhalter 3">
            <a:extLst>
              <a:ext uri="{FF2B5EF4-FFF2-40B4-BE49-F238E27FC236}">
                <a16:creationId xmlns:a16="http://schemas.microsoft.com/office/drawing/2014/main" id="{09435441-1223-5747-AA2D-8C43521DC165}"/>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8" name="Rectangle 17">
            <a:extLst>
              <a:ext uri="{FF2B5EF4-FFF2-40B4-BE49-F238E27FC236}">
                <a16:creationId xmlns:a16="http://schemas.microsoft.com/office/drawing/2014/main" id="{D343A452-D6EF-624D-A32D-DD62316F1D26}"/>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28041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3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300"/>
                                        <p:tgtEl>
                                          <p:spTgt spid="10"/>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3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30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300"/>
                                        <p:tgtEl>
                                          <p:spTgt spid="8"/>
                                        </p:tgtEl>
                                      </p:cBhvr>
                                    </p:animEffect>
                                  </p:childTnLst>
                                </p:cTn>
                              </p:par>
                              <p:par>
                                <p:cTn id="23" presetID="9"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300"/>
                                        <p:tgtEl>
                                          <p:spTgt spid="14"/>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WOLF FACT</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41</a:t>
            </a:fld>
            <a:endParaRPr lang="de-DE" dirty="0"/>
          </a:p>
        </p:txBody>
      </p:sp>
      <p:sp>
        <p:nvSpPr>
          <p:cNvPr id="8" name="Textplatzhalter 8">
            <a:extLst>
              <a:ext uri="{FF2B5EF4-FFF2-40B4-BE49-F238E27FC236}">
                <a16:creationId xmlns:a16="http://schemas.microsoft.com/office/drawing/2014/main" id="{CA714AC0-7AB0-AC4A-9433-71E090013A75}"/>
              </a:ext>
            </a:extLst>
          </p:cNvPr>
          <p:cNvSpPr txBox="1">
            <a:spLocks/>
          </p:cNvSpPr>
          <p:nvPr/>
        </p:nvSpPr>
        <p:spPr bwMode="gray">
          <a:xfrm>
            <a:off x="6887329" y="1894027"/>
            <a:ext cx="4265680"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i="1" dirty="0">
                <a:latin typeface="Arial" panose="020B0604020202020204" pitchFamily="34" charset="0"/>
                <a:cs typeface="Arial" panose="020B0604020202020204" pitchFamily="34" charset="0"/>
              </a:rPr>
              <a:t>The Wolf /Canis Lupus/</a:t>
            </a:r>
          </a:p>
          <a:p>
            <a:pPr marL="0" indent="0">
              <a:buNone/>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Represents strength, loyalty, family ties, caring and expresses freedom and fortitude.</a:t>
            </a:r>
          </a:p>
          <a:p>
            <a:pPr>
              <a:buFont typeface="Wingdings" pitchFamily="2" charset="2"/>
              <a:buChar char="§"/>
            </a:pPr>
            <a:endParaRPr lang="en-GB" sz="1800" dirty="0">
              <a:latin typeface="Arial" panose="020B0604020202020204" pitchFamily="34" charset="0"/>
              <a:cs typeface="Arial" panose="020B0604020202020204" pitchFamily="34" charset="0"/>
            </a:endParaRPr>
          </a:p>
          <a:p>
            <a:pPr>
              <a:buFont typeface="Wingdings" pitchFamily="2" charset="2"/>
              <a:buChar char="§"/>
            </a:pPr>
            <a:r>
              <a:rPr lang="en-GB" sz="1800" dirty="0">
                <a:latin typeface="Arial" panose="020B0604020202020204" pitchFamily="34" charset="0"/>
                <a:cs typeface="Arial" panose="020B0604020202020204" pitchFamily="34" charset="0"/>
              </a:rPr>
              <a:t>The Japanese word for wolf, "</a:t>
            </a:r>
            <a:r>
              <a:rPr lang="en-GB" sz="1800" dirty="0" err="1">
                <a:latin typeface="Arial" panose="020B0604020202020204" pitchFamily="34" charset="0"/>
                <a:cs typeface="Arial" panose="020B0604020202020204" pitchFamily="34" charset="0"/>
              </a:rPr>
              <a:t>Ookami</a:t>
            </a:r>
            <a:r>
              <a:rPr lang="en-GB" sz="1800" dirty="0">
                <a:latin typeface="Arial" panose="020B0604020202020204" pitchFamily="34" charset="0"/>
                <a:cs typeface="Arial" panose="020B0604020202020204" pitchFamily="34" charset="0"/>
              </a:rPr>
              <a:t>", means "Great God".</a:t>
            </a:r>
          </a:p>
        </p:txBody>
      </p:sp>
      <p:pic>
        <p:nvPicPr>
          <p:cNvPr id="9" name="Picture 8">
            <a:extLst>
              <a:ext uri="{FF2B5EF4-FFF2-40B4-BE49-F238E27FC236}">
                <a16:creationId xmlns:a16="http://schemas.microsoft.com/office/drawing/2014/main" id="{D870DD6A-4F32-394D-8F42-61FD74FE8A2E}"/>
              </a:ext>
            </a:extLst>
          </p:cNvPr>
          <p:cNvPicPr>
            <a:picLocks noChangeAspect="1"/>
          </p:cNvPicPr>
          <p:nvPr/>
        </p:nvPicPr>
        <p:blipFill>
          <a:blip r:embed="rId3"/>
          <a:stretch>
            <a:fillRect/>
          </a:stretch>
        </p:blipFill>
        <p:spPr>
          <a:xfrm>
            <a:off x="1570731" y="1326454"/>
            <a:ext cx="4509878" cy="3973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Datumsplatzhalter 2">
            <a:extLst>
              <a:ext uri="{FF2B5EF4-FFF2-40B4-BE49-F238E27FC236}">
                <a16:creationId xmlns:a16="http://schemas.microsoft.com/office/drawing/2014/main" id="{3AA81022-7921-FE44-BC44-75CAB598885F}"/>
              </a:ext>
            </a:extLst>
          </p:cNvPr>
          <p:cNvSpPr>
            <a:spLocks noGrp="1"/>
          </p:cNvSpPr>
          <p:nvPr>
            <p:ph type="dt" sz="half" idx="15"/>
          </p:nvPr>
        </p:nvSpPr>
        <p:spPr>
          <a:xfrm>
            <a:off x="1055440" y="6381328"/>
            <a:ext cx="766235" cy="216024"/>
          </a:xfrm>
        </p:spPr>
        <p:txBody>
          <a:bodyPr/>
          <a:lstStyle/>
          <a:p>
            <a:r>
              <a:rPr lang="de-DE" dirty="0"/>
              <a:t>|  22.10.2021  |</a:t>
            </a:r>
          </a:p>
        </p:txBody>
      </p:sp>
      <p:sp>
        <p:nvSpPr>
          <p:cNvPr id="11" name="Fußzeilenplatzhalter 3">
            <a:extLst>
              <a:ext uri="{FF2B5EF4-FFF2-40B4-BE49-F238E27FC236}">
                <a16:creationId xmlns:a16="http://schemas.microsoft.com/office/drawing/2014/main" id="{739BE711-DC1E-0D4B-8543-A21E96A09D73}"/>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2" name="Rectangle 11">
            <a:extLst>
              <a:ext uri="{FF2B5EF4-FFF2-40B4-BE49-F238E27FC236}">
                <a16:creationId xmlns:a16="http://schemas.microsoft.com/office/drawing/2014/main" id="{7F9BF002-E277-D348-B31B-0451062ECD78}"/>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3" name="Picture 12" descr="A picture containing background pattern&#10;&#10;Description automatically generated">
            <a:extLst>
              <a:ext uri="{FF2B5EF4-FFF2-40B4-BE49-F238E27FC236}">
                <a16:creationId xmlns:a16="http://schemas.microsoft.com/office/drawing/2014/main" id="{9B02071A-BEC7-6649-84C2-EECD4C3A8559}"/>
              </a:ext>
            </a:extLst>
          </p:cNvPr>
          <p:cNvPicPr>
            <a:picLocks noChangeAspect="1"/>
          </p:cNvPicPr>
          <p:nvPr/>
        </p:nvPicPr>
        <p:blipFill>
          <a:blip r:embed="rId4"/>
          <a:stretch>
            <a:fillRect/>
          </a:stretch>
        </p:blipFill>
        <p:spPr>
          <a:xfrm>
            <a:off x="10382975" y="86958"/>
            <a:ext cx="1540067" cy="1403347"/>
          </a:xfrm>
          <a:prstGeom prst="rect">
            <a:avLst/>
          </a:prstGeom>
        </p:spPr>
      </p:pic>
    </p:spTree>
    <p:extLst>
      <p:ext uri="{BB962C8B-B14F-4D97-AF65-F5344CB8AC3E}">
        <p14:creationId xmlns:p14="http://schemas.microsoft.com/office/powerpoint/2010/main" val="40085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DEMO</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08</a:t>
            </a:r>
          </a:p>
        </p:txBody>
      </p:sp>
    </p:spTree>
    <p:extLst>
      <p:ext uri="{BB962C8B-B14F-4D97-AF65-F5344CB8AC3E}">
        <p14:creationId xmlns:p14="http://schemas.microsoft.com/office/powerpoint/2010/main" val="102263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are we going to do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DEMO TODO</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43</a:t>
            </a:fld>
            <a:endParaRPr lang="de-DE" dirty="0"/>
          </a:p>
        </p:txBody>
      </p:sp>
      <p:sp>
        <p:nvSpPr>
          <p:cNvPr id="7" name="Textplatzhalter 8">
            <a:extLst>
              <a:ext uri="{FF2B5EF4-FFF2-40B4-BE49-F238E27FC236}">
                <a16:creationId xmlns:a16="http://schemas.microsoft.com/office/drawing/2014/main" id="{5E5E1171-130C-5E41-84E5-FD27ED8D78D6}"/>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Write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400" dirty="0">
              <a:latin typeface="Arial" panose="020B0604020202020204" pitchFamily="34" charset="0"/>
              <a:cs typeface="Arial" panose="020B0604020202020204" pitchFamily="34" charset="0"/>
            </a:endParaRP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Use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a:buFont typeface="Wingdings" pitchFamily="2" charset="2"/>
              <a:buChar char="§"/>
            </a:pPr>
            <a:endParaRPr lang="en-GB" sz="1400"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Use Atlassian’s validator to add tests to the back-end server and validate our API</a:t>
            </a: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Use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a:buFont typeface="Wingdings" pitchFamily="2" charset="2"/>
              <a:buChar char="§"/>
            </a:pPr>
            <a:endParaRPr lang="en-GB" sz="1800" b="1" i="1" dirty="0">
              <a:latin typeface="Arial" panose="020B0604020202020204" pitchFamily="34" charset="0"/>
              <a:cs typeface="Arial" panose="020B0604020202020204" pitchFamily="34" charset="0"/>
            </a:endParaRPr>
          </a:p>
          <a:p>
            <a:pPr>
              <a:buFont typeface="Wingdings" pitchFamily="2" charset="2"/>
              <a:buChar char="§"/>
            </a:pPr>
            <a:r>
              <a:rPr lang="en-GB" sz="1800" b="1" i="1" dirty="0">
                <a:latin typeface="Arial" panose="020B0604020202020204" pitchFamily="34" charset="0"/>
                <a:cs typeface="Arial" panose="020B0604020202020204" pitchFamily="34" charset="0"/>
              </a:rPr>
              <a:t>Demonstrate how the tests fail if we breach our API contract</a:t>
            </a:r>
          </a:p>
        </p:txBody>
      </p:sp>
      <p:sp>
        <p:nvSpPr>
          <p:cNvPr id="11" name="Datumsplatzhalter 2">
            <a:extLst>
              <a:ext uri="{FF2B5EF4-FFF2-40B4-BE49-F238E27FC236}">
                <a16:creationId xmlns:a16="http://schemas.microsoft.com/office/drawing/2014/main" id="{B2A1D5BF-9B21-B54A-A953-2E8D9BC0BB84}"/>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ED9B09F2-512D-9948-8F72-19852C142460}"/>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61746409-3577-F048-98A9-3141572D3A17}"/>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8D28CED0-6562-CD45-BE6C-9D5555E64934}"/>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E7AF6B99-52E0-824C-BFA7-26BB128174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AD9DFB9B-A150-724F-A05B-0D0BE588B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7479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 calcmode="lin" valueType="num">
                                      <p:cBhvr additive="base">
                                        <p:cTn id="25"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 calcmode="lin" valueType="num">
                                      <p:cBhvr additive="base">
                                        <p:cTn id="31"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 calcmode="lin" valueType="num">
                                      <p:cBhvr additive="base">
                                        <p:cTn id="3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44</a:t>
            </a:fld>
            <a:endParaRPr lang="de-DE" dirty="0"/>
          </a:p>
        </p:txBody>
      </p:sp>
      <p:sp>
        <p:nvSpPr>
          <p:cNvPr id="10" name="TextBox 9">
            <a:extLst>
              <a:ext uri="{FF2B5EF4-FFF2-40B4-BE49-F238E27FC236}">
                <a16:creationId xmlns:a16="http://schemas.microsoft.com/office/drawing/2014/main" id="{25F8892C-A70D-B445-B7DE-27A9E54AAB97}"/>
              </a:ext>
            </a:extLst>
          </p:cNvPr>
          <p:cNvSpPr txBox="1"/>
          <p:nvPr/>
        </p:nvSpPr>
        <p:spPr>
          <a:xfrm rot="19814568">
            <a:off x="4302207" y="2875002"/>
            <a:ext cx="3587584" cy="1107996"/>
          </a:xfrm>
          <a:prstGeom prst="rect">
            <a:avLst/>
          </a:prstGeom>
          <a:noFill/>
        </p:spPr>
        <p:txBody>
          <a:bodyPr wrap="square" rtlCol="0">
            <a:spAutoFit/>
          </a:bodyPr>
          <a:lstStyle/>
          <a:p>
            <a:pPr algn="ctr"/>
            <a:r>
              <a:rPr lang="en-GB" sz="6600" b="1" dirty="0"/>
              <a:t>{DEMO}</a:t>
            </a:r>
          </a:p>
        </p:txBody>
      </p:sp>
      <p:sp>
        <p:nvSpPr>
          <p:cNvPr id="11" name="Datumsplatzhalter 2">
            <a:extLst>
              <a:ext uri="{FF2B5EF4-FFF2-40B4-BE49-F238E27FC236}">
                <a16:creationId xmlns:a16="http://schemas.microsoft.com/office/drawing/2014/main" id="{50B02057-FA10-0D42-B4B2-9F9E24DA8EBB}"/>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33D783A5-ACF3-FF46-BA95-305CCA99EB10}"/>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DC4DD2BE-4B43-474F-98A4-BF40C16B195A}"/>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F80C2EA2-76C8-2544-A6D4-60BD6D867B52}"/>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287F9FD0-81CE-9F4E-9203-2AC48ABC38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D95EB9F5-57F8-554D-B0B1-334CF1A91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631925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RECAP</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09</a:t>
            </a:r>
          </a:p>
        </p:txBody>
      </p:sp>
    </p:spTree>
    <p:extLst>
      <p:ext uri="{BB962C8B-B14F-4D97-AF65-F5344CB8AC3E}">
        <p14:creationId xmlns:p14="http://schemas.microsoft.com/office/powerpoint/2010/main" val="4218858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What we did in the demo</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RECAP</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46</a:t>
            </a:fld>
            <a:endParaRPr lang="de-DE" dirty="0"/>
          </a:p>
        </p:txBody>
      </p:sp>
      <p:sp>
        <p:nvSpPr>
          <p:cNvPr id="7" name="Textplatzhalter 8">
            <a:extLst>
              <a:ext uri="{FF2B5EF4-FFF2-40B4-BE49-F238E27FC236}">
                <a16:creationId xmlns:a16="http://schemas.microsoft.com/office/drawing/2014/main" id="{39ABEAB0-B5BF-7546-81C6-F283B936FAA9}"/>
              </a:ext>
            </a:extLst>
          </p:cNvPr>
          <p:cNvSpPr txBox="1">
            <a:spLocks/>
          </p:cNvSpPr>
          <p:nvPr/>
        </p:nvSpPr>
        <p:spPr bwMode="gray">
          <a:xfrm>
            <a:off x="407195" y="1334692"/>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Wrote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 Spec</a:t>
            </a:r>
          </a:p>
          <a:p>
            <a:pPr lvl="1">
              <a:buFont typeface="Wingdings" pitchFamily="2" charset="2"/>
              <a:buChar char="§"/>
            </a:pPr>
            <a:r>
              <a:rPr lang="en-GB" sz="1400" dirty="0">
                <a:latin typeface="Arial" panose="020B0604020202020204" pitchFamily="34" charset="0"/>
                <a:cs typeface="Arial" panose="020B0604020202020204" pitchFamily="34" charset="0"/>
              </a:rPr>
              <a:t>Easy, both human and machine readable.</a:t>
            </a:r>
          </a:p>
          <a:p>
            <a:pPr>
              <a:buFont typeface="Wingdings" pitchFamily="2" charset="2"/>
              <a:buChar char="§"/>
            </a:pPr>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back-end server in Java and </a:t>
            </a:r>
            <a:r>
              <a:rPr lang="en-GB" sz="1800" b="1" i="1" dirty="0" err="1">
                <a:latin typeface="Arial" panose="020B0604020202020204" pitchFamily="34" charset="0"/>
                <a:cs typeface="Arial" panose="020B0604020202020204" pitchFamily="34" charset="0"/>
              </a:rPr>
              <a:t>SpringBoot</a:t>
            </a:r>
            <a:endParaRPr lang="en-GB" sz="1800" b="1" i="1" dirty="0">
              <a:latin typeface="Arial" panose="020B0604020202020204" pitchFamily="34" charset="0"/>
              <a:cs typeface="Arial" panose="020B0604020202020204" pitchFamily="34" charset="0"/>
            </a:endParaRP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800" b="1" i="1" dirty="0">
                <a:latin typeface="Arial" panose="020B0604020202020204" pitchFamily="34" charset="0"/>
                <a:cs typeface="Arial" panose="020B0604020202020204" pitchFamily="34" charset="0"/>
              </a:rPr>
              <a:t>Used it and an </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-generator to generate a front-end client in JavaScript and Angular</a:t>
            </a:r>
          </a:p>
          <a:p>
            <a:pPr lvl="1">
              <a:buFont typeface="Wingdings" pitchFamily="2" charset="2"/>
              <a:buChar char="§"/>
            </a:pPr>
            <a:r>
              <a:rPr lang="en-GB" sz="1400" dirty="0">
                <a:latin typeface="Arial" panose="020B0604020202020204" pitchFamily="34" charset="0"/>
                <a:cs typeface="Arial" panose="020B0604020202020204" pitchFamily="34" charset="0"/>
              </a:rPr>
              <a:t>Saves development time.</a:t>
            </a:r>
          </a:p>
          <a:p>
            <a:pPr>
              <a:buFont typeface="Wingdings" pitchFamily="2" charset="2"/>
              <a:buChar char="§"/>
            </a:pPr>
            <a:r>
              <a:rPr lang="en-GB" sz="1800" b="1" i="1" dirty="0">
                <a:latin typeface="Arial" panose="020B0604020202020204" pitchFamily="34" charset="0"/>
                <a:cs typeface="Arial" panose="020B0604020202020204" pitchFamily="34" charset="0"/>
              </a:rPr>
              <a:t>Used Atlassian’s validator to add tests to the back-end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800" b="1" i="1" dirty="0">
                <a:latin typeface="Arial" panose="020B0604020202020204" pitchFamily="34" charset="0"/>
                <a:cs typeface="Arial" panose="020B0604020202020204" pitchFamily="34" charset="0"/>
              </a:rPr>
              <a:t>Used express-</a:t>
            </a:r>
            <a:r>
              <a:rPr lang="en-GB" sz="1800" b="1" i="1" dirty="0" err="1">
                <a:latin typeface="Arial" panose="020B0604020202020204" pitchFamily="34" charset="0"/>
                <a:cs typeface="Arial" panose="020B0604020202020204" pitchFamily="34" charset="0"/>
              </a:rPr>
              <a:t>openapi</a:t>
            </a:r>
            <a:r>
              <a:rPr lang="en-GB" sz="1800" b="1" i="1" dirty="0">
                <a:latin typeface="Arial" panose="020B0604020202020204" pitchFamily="34" charset="0"/>
                <a:cs typeface="Arial" panose="020B0604020202020204" pitchFamily="34" charset="0"/>
              </a:rPr>
              <a:t>-validate to add tests to the front-end server and validate our API</a:t>
            </a:r>
          </a:p>
          <a:p>
            <a:pPr lvl="1">
              <a:buFont typeface="Wingdings" pitchFamily="2" charset="2"/>
              <a:buChar char="§"/>
            </a:pPr>
            <a:r>
              <a:rPr lang="en-GB" sz="1400" dirty="0">
                <a:latin typeface="Arial" panose="020B0604020202020204" pitchFamily="34" charset="0"/>
                <a:cs typeface="Arial" panose="020B0604020202020204" pitchFamily="34" charset="0"/>
              </a:rPr>
              <a:t>Fast feedback loop.</a:t>
            </a:r>
          </a:p>
          <a:p>
            <a:pPr>
              <a:buFont typeface="Wingdings" pitchFamily="2" charset="2"/>
              <a:buChar char="§"/>
            </a:pPr>
            <a:r>
              <a:rPr lang="en-GB" sz="1800" b="1" i="1" dirty="0">
                <a:latin typeface="Arial" panose="020B0604020202020204" pitchFamily="34" charset="0"/>
                <a:cs typeface="Arial" panose="020B0604020202020204" pitchFamily="34" charset="0"/>
              </a:rPr>
              <a:t>Demonstrated how the tests fail if we breach our API contract</a:t>
            </a:r>
          </a:p>
          <a:p>
            <a:pPr lvl="1">
              <a:buFont typeface="Wingdings" pitchFamily="2" charset="2"/>
              <a:buChar char="§"/>
            </a:pPr>
            <a:r>
              <a:rPr lang="en-GB" sz="1400" dirty="0">
                <a:latin typeface="Arial" panose="020B0604020202020204" pitchFamily="34" charset="0"/>
                <a:cs typeface="Arial" panose="020B0604020202020204" pitchFamily="34" charset="0"/>
              </a:rPr>
              <a:t>Enforces the contract, making communication and development easier.</a:t>
            </a:r>
          </a:p>
        </p:txBody>
      </p:sp>
      <p:sp>
        <p:nvSpPr>
          <p:cNvPr id="11" name="Datumsplatzhalter 2">
            <a:extLst>
              <a:ext uri="{FF2B5EF4-FFF2-40B4-BE49-F238E27FC236}">
                <a16:creationId xmlns:a16="http://schemas.microsoft.com/office/drawing/2014/main" id="{4B380617-0A8F-C543-847B-4FC6AE3EA72C}"/>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410AE709-D44C-7E47-A60E-94D54CA54397}"/>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7F9D083A-5D25-3B42-8E66-A1866E8E96E6}"/>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97E5FD49-0A49-7E4B-BD42-01F7C5D914C1}"/>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4C325FF8-FEF8-8541-A425-4CE2753E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DA1AB5C3-A5D2-E441-9412-C92F28B807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413459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3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3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3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 calcmode="lin" valueType="num">
                                      <p:cBhvr additive="base">
                                        <p:cTn id="47"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7">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anim calcmode="lin" valueType="num">
                                      <p:cBhvr additive="base">
                                        <p:cTn id="51"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2"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7">
                                            <p:txEl>
                                              <p:pRg st="10" end="10"/>
                                            </p:txEl>
                                          </p:spTgt>
                                        </p:tgtEl>
                                        <p:attrNameLst>
                                          <p:attrName>style.visibility</p:attrName>
                                        </p:attrNameLst>
                                      </p:cBhvr>
                                      <p:to>
                                        <p:strVal val="visible"/>
                                      </p:to>
                                    </p:set>
                                    <p:anim calcmode="lin" valueType="num">
                                      <p:cBhvr additive="base">
                                        <p:cTn id="57" dur="3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7">
                                            <p:txEl>
                                              <p:pRg st="10" end="10"/>
                                            </p:txEl>
                                          </p:spTgt>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xEl>
                                              <p:pRg st="11" end="11"/>
                                            </p:txEl>
                                          </p:spTgt>
                                        </p:tgtEl>
                                        <p:attrNameLst>
                                          <p:attrName>style.visibility</p:attrName>
                                        </p:attrNameLst>
                                      </p:cBhvr>
                                      <p:to>
                                        <p:strVal val="visible"/>
                                      </p:to>
                                    </p:set>
                                    <p:anim calcmode="lin" valueType="num">
                                      <p:cBhvr additive="base">
                                        <p:cTn id="61" dur="300" fill="hold"/>
                                        <p:tgtEl>
                                          <p:spTgt spid="7">
                                            <p:txEl>
                                              <p:pRg st="11" end="11"/>
                                            </p:txEl>
                                          </p:spTgt>
                                        </p:tgtEl>
                                        <p:attrNameLst>
                                          <p:attrName>ppt_x</p:attrName>
                                        </p:attrNameLst>
                                      </p:cBhvr>
                                      <p:tavLst>
                                        <p:tav tm="0">
                                          <p:val>
                                            <p:strVal val="0-#ppt_w/2"/>
                                          </p:val>
                                        </p:tav>
                                        <p:tav tm="100000">
                                          <p:val>
                                            <p:strVal val="#ppt_x"/>
                                          </p:val>
                                        </p:tav>
                                      </p:tavLst>
                                    </p:anim>
                                    <p:anim calcmode="lin" valueType="num">
                                      <p:cBhvr additive="base">
                                        <p:cTn id="62" dur="300" fill="hold"/>
                                        <p:tgtEl>
                                          <p:spTgt spid="7">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CLOSING THOUGHTS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47</a:t>
            </a:fld>
            <a:endParaRPr lang="de-DE" dirty="0"/>
          </a:p>
        </p:txBody>
      </p:sp>
      <p:sp>
        <p:nvSpPr>
          <p:cNvPr id="11" name="Textplatzhalter 8">
            <a:extLst>
              <a:ext uri="{FF2B5EF4-FFF2-40B4-BE49-F238E27FC236}">
                <a16:creationId xmlns:a16="http://schemas.microsoft.com/office/drawing/2014/main" id="{C277C80D-4D23-024A-B793-C0373629B8E4}"/>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dirty="0">
                <a:latin typeface="Arial" panose="020B0604020202020204" pitchFamily="34" charset="0"/>
                <a:cs typeface="Arial" panose="020B0604020202020204" pitchFamily="34" charset="0"/>
              </a:rPr>
              <a:t>I would like to leave you with some the lyrics from the song “</a:t>
            </a:r>
            <a:r>
              <a:rPr lang="en-GB" sz="1800" b="1" i="1" dirty="0">
                <a:latin typeface="Arial" panose="020B0604020202020204" pitchFamily="34" charset="0"/>
                <a:cs typeface="Arial" panose="020B0604020202020204" pitchFamily="34" charset="0"/>
              </a:rPr>
              <a:t>Everything Counts</a:t>
            </a:r>
            <a:r>
              <a:rPr lang="en-GB" sz="1800" dirty="0">
                <a:latin typeface="Arial" panose="020B0604020202020204" pitchFamily="34" charset="0"/>
                <a:cs typeface="Arial" panose="020B0604020202020204" pitchFamily="34" charset="0"/>
              </a:rPr>
              <a:t>“ by </a:t>
            </a:r>
            <a:r>
              <a:rPr lang="en-GB" sz="1800" b="1" i="1" dirty="0">
                <a:latin typeface="Arial" panose="020B0604020202020204" pitchFamily="34" charset="0"/>
                <a:cs typeface="Arial" panose="020B0604020202020204" pitchFamily="34" charset="0"/>
              </a:rPr>
              <a:t>Depeche Mode</a:t>
            </a: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"The handshake seals the </a:t>
            </a:r>
            <a:r>
              <a:rPr lang="en-GB" sz="1800" b="1" i="1" dirty="0">
                <a:latin typeface="Arial" panose="020B0604020202020204" pitchFamily="34" charset="0"/>
                <a:cs typeface="Arial" panose="020B0604020202020204" pitchFamily="34" charset="0"/>
              </a:rPr>
              <a:t>contract</a:t>
            </a:r>
          </a:p>
          <a:p>
            <a:pPr marL="0" indent="0" algn="ctr">
              <a:buNone/>
            </a:pPr>
            <a:r>
              <a:rPr lang="en-GB" sz="1800" dirty="0">
                <a:latin typeface="Arial" panose="020B0604020202020204" pitchFamily="34" charset="0"/>
                <a:cs typeface="Arial" panose="020B0604020202020204" pitchFamily="34" charset="0"/>
              </a:rPr>
              <a:t>From the </a:t>
            </a:r>
            <a:r>
              <a:rPr lang="en-GB" sz="1800" b="1" i="1" dirty="0">
                <a:latin typeface="Arial" panose="020B0604020202020204" pitchFamily="34" charset="0"/>
                <a:cs typeface="Arial" panose="020B0604020202020204" pitchFamily="34" charset="0"/>
              </a:rPr>
              <a:t>contract</a:t>
            </a:r>
            <a:r>
              <a:rPr lang="en-GB" sz="1800" dirty="0">
                <a:latin typeface="Arial" panose="020B0604020202020204" pitchFamily="34" charset="0"/>
                <a:cs typeface="Arial" panose="020B0604020202020204" pitchFamily="34" charset="0"/>
              </a:rPr>
              <a:t> there’s no turning back</a:t>
            </a:r>
          </a:p>
          <a:p>
            <a:pPr marL="0" indent="0" algn="ctr">
              <a:buNone/>
            </a:pPr>
            <a:r>
              <a:rPr lang="en-GB" sz="1800" dirty="0">
                <a:latin typeface="Arial" panose="020B0604020202020204" pitchFamily="34" charset="0"/>
                <a:cs typeface="Arial" panose="020B0604020202020204" pitchFamily="34" charset="0"/>
              </a:rPr>
              <a:t>...</a:t>
            </a:r>
          </a:p>
          <a:p>
            <a:pPr marL="0" indent="0" algn="ctr">
              <a:buNone/>
            </a:pPr>
            <a:r>
              <a:rPr lang="en-GB" sz="1800" dirty="0">
                <a:latin typeface="Arial" panose="020B0604020202020204" pitchFamily="34" charset="0"/>
                <a:cs typeface="Arial" panose="020B0604020202020204" pitchFamily="34" charset="0"/>
              </a:rPr>
              <a:t>The holiday was fun-packed</a:t>
            </a:r>
          </a:p>
          <a:p>
            <a:pPr marL="0" indent="0" algn="ctr">
              <a:buNone/>
            </a:pPr>
            <a:r>
              <a:rPr lang="en-GB" sz="1800" b="1" i="1" dirty="0">
                <a:latin typeface="Arial" panose="020B0604020202020204" pitchFamily="34" charset="0"/>
                <a:cs typeface="Arial" panose="020B0604020202020204" pitchFamily="34" charset="0"/>
              </a:rPr>
              <a:t>The contract, still intact</a:t>
            </a:r>
            <a:endParaRPr lang="en-GB" sz="1800" dirty="0">
              <a:latin typeface="Arial" panose="020B0604020202020204" pitchFamily="34" charset="0"/>
              <a:cs typeface="Arial" panose="020B0604020202020204" pitchFamily="34" charset="0"/>
            </a:endParaRPr>
          </a:p>
          <a:p>
            <a:pPr marL="0" indent="0" algn="ctr">
              <a:buNone/>
            </a:pPr>
            <a:r>
              <a:rPr lang="en-GB" sz="1800" dirty="0">
                <a:latin typeface="Arial" panose="020B0604020202020204" pitchFamily="34" charset="0"/>
                <a:cs typeface="Arial" panose="020B0604020202020204" pitchFamily="34" charset="0"/>
              </a:rPr>
              <a:t>…"</a:t>
            </a:r>
          </a:p>
          <a:p>
            <a:pPr marL="0" indent="0">
              <a:buNone/>
            </a:pP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rPr>
              <a:t>References:</a:t>
            </a:r>
          </a:p>
          <a:p>
            <a:pPr marL="0" indent="0">
              <a:buNone/>
            </a:pPr>
            <a:r>
              <a:rPr lang="en-GB" sz="1800" dirty="0">
                <a:latin typeface="Arial" panose="020B0604020202020204" pitchFamily="34" charset="0"/>
                <a:cs typeface="Arial" panose="020B0604020202020204" pitchFamily="34" charset="0"/>
                <a:hlinkClick r:id="rId3"/>
              </a:rPr>
              <a:t>https://www.depechemode.de/lyrics/everything-counts-2/</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4"/>
              </a:rPr>
              <a:t>https://www.youtube.com/watch?v=1t-gK-9EIq4</a:t>
            </a:r>
            <a:endParaRPr lang="en-GB" sz="1800" dirty="0">
              <a:latin typeface="Arial" panose="020B0604020202020204" pitchFamily="34" charset="0"/>
              <a:cs typeface="Arial" panose="020B0604020202020204" pitchFamily="34" charset="0"/>
            </a:endParaRPr>
          </a:p>
          <a:p>
            <a:pPr marL="0" indent="0">
              <a:buNone/>
            </a:pPr>
            <a:r>
              <a:rPr lang="en-GB" sz="1800" dirty="0">
                <a:latin typeface="Arial" panose="020B0604020202020204" pitchFamily="34" charset="0"/>
                <a:cs typeface="Arial" panose="020B0604020202020204" pitchFamily="34" charset="0"/>
                <a:hlinkClick r:id="rId5"/>
              </a:rPr>
              <a:t>https://en.wikipedia.org/wiki/Everything_Counts</a:t>
            </a:r>
            <a:endParaRPr lang="en-GB" sz="1800" dirty="0">
              <a:latin typeface="Arial" panose="020B0604020202020204" pitchFamily="34" charset="0"/>
              <a:cs typeface="Arial" panose="020B0604020202020204" pitchFamily="34" charset="0"/>
            </a:endParaRPr>
          </a:p>
          <a:p>
            <a:endParaRPr lang="en-GB" sz="18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FDE0D9EE-5E74-504F-9DF8-56A012414010}"/>
              </a:ext>
            </a:extLst>
          </p:cNvPr>
          <p:cNvPicPr>
            <a:picLocks noChangeAspect="1"/>
          </p:cNvPicPr>
          <p:nvPr/>
        </p:nvPicPr>
        <p:blipFill>
          <a:blip r:embed="rId6"/>
          <a:stretch>
            <a:fillRect/>
          </a:stretch>
        </p:blipFill>
        <p:spPr>
          <a:xfrm>
            <a:off x="1076310" y="2463113"/>
            <a:ext cx="2075323" cy="893985"/>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F3B7D95A-BE15-C44E-B6CB-859A1B8FC3E3}"/>
              </a:ext>
            </a:extLst>
          </p:cNvPr>
          <p:cNvPicPr>
            <a:picLocks noChangeAspect="1"/>
          </p:cNvPicPr>
          <p:nvPr/>
        </p:nvPicPr>
        <p:blipFill>
          <a:blip r:embed="rId7"/>
          <a:stretch>
            <a:fillRect/>
          </a:stretch>
        </p:blipFill>
        <p:spPr>
          <a:xfrm>
            <a:off x="7887964" y="4766938"/>
            <a:ext cx="2318266" cy="1638774"/>
          </a:xfrm>
          <a:prstGeom prst="rect">
            <a:avLst/>
          </a:prstGeom>
        </p:spPr>
      </p:pic>
      <p:sp>
        <p:nvSpPr>
          <p:cNvPr id="14" name="Datumsplatzhalter 2">
            <a:extLst>
              <a:ext uri="{FF2B5EF4-FFF2-40B4-BE49-F238E27FC236}">
                <a16:creationId xmlns:a16="http://schemas.microsoft.com/office/drawing/2014/main" id="{3995717A-98CC-E64B-A71D-9FD1252C44A0}"/>
              </a:ext>
            </a:extLst>
          </p:cNvPr>
          <p:cNvSpPr>
            <a:spLocks noGrp="1"/>
          </p:cNvSpPr>
          <p:nvPr>
            <p:ph type="dt" sz="half" idx="15"/>
          </p:nvPr>
        </p:nvSpPr>
        <p:spPr>
          <a:xfrm>
            <a:off x="1055440" y="6381328"/>
            <a:ext cx="766235" cy="216024"/>
          </a:xfrm>
        </p:spPr>
        <p:txBody>
          <a:bodyPr/>
          <a:lstStyle/>
          <a:p>
            <a:r>
              <a:rPr lang="de-DE" dirty="0"/>
              <a:t>|  22.10.2021  |</a:t>
            </a:r>
          </a:p>
        </p:txBody>
      </p:sp>
      <p:sp>
        <p:nvSpPr>
          <p:cNvPr id="15" name="Fußzeilenplatzhalter 3">
            <a:extLst>
              <a:ext uri="{FF2B5EF4-FFF2-40B4-BE49-F238E27FC236}">
                <a16:creationId xmlns:a16="http://schemas.microsoft.com/office/drawing/2014/main" id="{7D5C4E53-E1D9-694B-A70A-D564BEE0F84A}"/>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6" name="Rectangle 15">
            <a:extLst>
              <a:ext uri="{FF2B5EF4-FFF2-40B4-BE49-F238E27FC236}">
                <a16:creationId xmlns:a16="http://schemas.microsoft.com/office/drawing/2014/main" id="{ADC1DDDE-97B3-8543-8D24-A248B4B10105}"/>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7" name="Picture 16">
            <a:extLst>
              <a:ext uri="{FF2B5EF4-FFF2-40B4-BE49-F238E27FC236}">
                <a16:creationId xmlns:a16="http://schemas.microsoft.com/office/drawing/2014/main" id="{422E9AF4-ED2E-154E-A790-EB9A623A3366}"/>
              </a:ext>
            </a:extLst>
          </p:cNvPr>
          <p:cNvPicPr>
            <a:picLocks noChangeAspect="1"/>
          </p:cNvPicPr>
          <p:nvPr/>
        </p:nvPicPr>
        <p:blipFill>
          <a:blip r:embed="rId8"/>
          <a:stretch>
            <a:fillRect/>
          </a:stretch>
        </p:blipFill>
        <p:spPr>
          <a:xfrm>
            <a:off x="10703188" y="188640"/>
            <a:ext cx="1153452" cy="1156015"/>
          </a:xfrm>
          <a:prstGeom prst="rect">
            <a:avLst/>
          </a:prstGeom>
        </p:spPr>
      </p:pic>
      <p:pic>
        <p:nvPicPr>
          <p:cNvPr id="18" name="Graphic 17" descr="Checkbox Crossed with solid fill">
            <a:extLst>
              <a:ext uri="{FF2B5EF4-FFF2-40B4-BE49-F238E27FC236}">
                <a16:creationId xmlns:a16="http://schemas.microsoft.com/office/drawing/2014/main" id="{030ACDA6-35CC-3942-8B03-37A393FC51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80165" y="474526"/>
            <a:ext cx="497448" cy="497448"/>
          </a:xfrm>
          <a:prstGeom prst="rect">
            <a:avLst/>
          </a:prstGeom>
        </p:spPr>
      </p:pic>
      <p:pic>
        <p:nvPicPr>
          <p:cNvPr id="19" name="Graphic 18" descr="Checkbox Ticked with solid fill">
            <a:extLst>
              <a:ext uri="{FF2B5EF4-FFF2-40B4-BE49-F238E27FC236}">
                <a16:creationId xmlns:a16="http://schemas.microsoft.com/office/drawing/2014/main" id="{6AC2348F-0C6F-7F4B-B9FE-FF0B8100F6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2198792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REFERENCES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10</a:t>
            </a:r>
          </a:p>
        </p:txBody>
      </p:sp>
    </p:spTree>
    <p:extLst>
      <p:ext uri="{BB962C8B-B14F-4D97-AF65-F5344CB8AC3E}">
        <p14:creationId xmlns:p14="http://schemas.microsoft.com/office/powerpoint/2010/main" val="1801641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49</a:t>
            </a:fld>
            <a:endParaRPr lang="de-DE" dirty="0"/>
          </a:p>
        </p:txBody>
      </p:sp>
      <p:sp>
        <p:nvSpPr>
          <p:cNvPr id="9" name="Textplatzhalter 8">
            <a:extLst>
              <a:ext uri="{FF2B5EF4-FFF2-40B4-BE49-F238E27FC236}">
                <a16:creationId xmlns:a16="http://schemas.microsoft.com/office/drawing/2014/main" id="{EB3EB784-9814-1747-8757-E128475850A1}"/>
              </a:ext>
            </a:extLst>
          </p:cNvPr>
          <p:cNvSpPr txBox="1">
            <a:spLocks/>
          </p:cNvSpPr>
          <p:nvPr/>
        </p:nvSpPr>
        <p:spPr bwMode="gray">
          <a:xfrm>
            <a:off x="142623" y="1437578"/>
            <a:ext cx="11615372" cy="4916327"/>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
              </a:rPr>
              <a:t>https://swagger.io/</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
              </a:rPr>
              <a:t>https://swagger.io/specification/</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5"/>
              </a:rPr>
              <a:t>https://swagger.io/resources/articles/adopting-an-api-first-approach/</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6"/>
              </a:rPr>
              <a:t>https://swagger.io/docs/specification/about/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7"/>
              </a:rPr>
              <a:t>https://swagger.io/blog/api-design/design-first-or-code-first-api-development/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8"/>
              </a:rPr>
              <a:t>https://openapi-generator.tech/</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9"/>
              </a:rPr>
              <a:t>https://docs.pact.io/faq/convinceme/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0"/>
              </a:rPr>
              <a:t>https://pactflow.io/blog/why-contract-testing/?utm_source=ossdocs&amp;utm_campaign=convince_me_what_is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1"/>
              </a:rPr>
              <a:t>https://www.atlassian.com/blog/technology/spec-first-api-development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2"/>
              </a:rPr>
              <a:t>https://springframework.guru/defining-spring-cloud-contracts-in-open-api/</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3"/>
              </a:rPr>
              <a:t>https://springframework.guru/using-swagger-request-validator-to-validate-spring-cloud-contracts/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4"/>
              </a:rPr>
              <a:t>https://springframework.guru/using-spring-cloud-contract-for-consumer-driven-contracts/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5"/>
              </a:rPr>
              <a:t>https://openpracticelibrary.com/practice/contract-first-development/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6"/>
              </a:rPr>
              <a:t>https://link.springer.com/chapter/10.1007/978-3-540-71289-3_2</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7"/>
              </a:rPr>
              <a:t>https://dzone.com/articles/an-api-first-development-approach-1</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8"/>
              </a:rPr>
              <a:t>https://medium.com/better-practices/api-first-software-development-for-modern-organizations-fdbfba9a66d3</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9"/>
              </a:rPr>
              <a:t>https://xkcd.com/1172/</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0"/>
              </a:rPr>
              <a:t>https://openclipart.org/detail/193532/contract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1"/>
              </a:rPr>
              <a:t>https://apievangelist.com/2019/07/15/what-is-an-api-contract/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2"/>
              </a:rPr>
              <a:t>https://apisyouwonthate.com/blog/api-design-first-vs-code-first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3"/>
              </a:rPr>
              <a:t>https://www.visual-paradigm.com/guide/development/code-first-vs-design-first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4"/>
              </a:rPr>
              <a:t>https://smartbear.com/blog/embracing-an-api-design-first-approach/</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5"/>
              </a:rPr>
              <a:t>https://www.depechemode.de/lyrics/everything-counts-2/</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6"/>
              </a:rPr>
              <a:t>https://www.youtube.com/watch?v=1t-gK-9EIq4</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7"/>
              </a:rPr>
              <a:t>https://en.wikipedia.org/wiki/Everything_Counts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8"/>
              </a:rPr>
              <a:t>https://github.com/npm/logos/blob/master/npm%20logo/npm-logo-red.png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9"/>
              </a:rPr>
              <a:t>https://www.npmjs.com/package/express-openapi-validate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0"/>
              </a:rPr>
              <a:t>https://www.npmjs.com/package/express-openapi-validator</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1"/>
              </a:rPr>
              <a:t>https://de.wikipedia.org/wiki/Datei:Java-Logo.svg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2"/>
              </a:rPr>
              <a:t>https://en.wikipedia.org/wiki/TypeScript#/media/File:Typescript_logo_2020.svg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3"/>
              </a:rPr>
              <a:t>https://commons.wikimedia.org/wiki/File:JavaScript-logo.png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4"/>
              </a:rPr>
              <a:t>https://spring.io/trademarks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5"/>
              </a:rPr>
              <a:t>https://angular.io/presskit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6"/>
              </a:rPr>
              <a:t>https://twitter.com/SmartBear/status/914901646848679937</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7"/>
              </a:rPr>
              <a:t>https://www.teepublic.com/de/t-shirt/12045954-i-turn-ipa-into-api-coding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8"/>
              </a:rPr>
              <a:t>https://openclipart.org/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9"/>
              </a:rPr>
              <a:t>http://clipart-library.com/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0"/>
              </a:rPr>
              <a:t>https://openclipart.org/detail/104323/integrated-development-environment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1"/>
              </a:rPr>
              <a:t>https://en.wikipedia.org/wiki/Schwarz_Gruppe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2"/>
              </a:rPr>
              <a:t>https://www.bbc.com/</a:t>
            </a: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2"/>
              </a:rPr>
              <a:t>https://en.wikipedia.org/wiki/BBC</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3"/>
              </a:rPr>
              <a:t>https://www.twilio.com/company/brand</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4"/>
              </a:rPr>
              <a:t>http://clipart-library.com/clipart/377169.htm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5"/>
              </a:rPr>
              <a:t>https://www.docker.com/company/newsroom/media-resources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6"/>
              </a:rPr>
              <a:t>https://www.mongodb.com/brand-resources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7"/>
              </a:rPr>
              <a:t>http://clipart-library.com/clip-art/214-2149139_engineer-clipart-construction-plan-blue-safety-icon-png.htm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8"/>
              </a:rPr>
              <a:t>http://clipart-library.com/clip-art/light-bulb-clipart-transparent-12.htm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9"/>
              </a:rPr>
              <a:t>https://openclipart.org/detail/237988/file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50"/>
              </a:rPr>
              <a:t>https://openclipart.org/detail/188833/document-pictogram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51"/>
              </a:rPr>
              <a:t>https://openclipart.org/detail/320714/man-in-business-suit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52"/>
              </a:rPr>
              <a:t>https://pixabay.com/illustrations/group-discussion-human-personal-1962592/</a:t>
            </a:r>
            <a:endParaRPr lang="en-GB" sz="1000" dirty="0">
              <a:latin typeface="Arial" panose="020B0604020202020204" pitchFamily="34" charset="0"/>
              <a:cs typeface="Arial" panose="020B0604020202020204" pitchFamily="34" charset="0"/>
            </a:endParaRPr>
          </a:p>
        </p:txBody>
      </p:sp>
      <p:sp>
        <p:nvSpPr>
          <p:cNvPr id="10" name="Datumsplatzhalter 2">
            <a:extLst>
              <a:ext uri="{FF2B5EF4-FFF2-40B4-BE49-F238E27FC236}">
                <a16:creationId xmlns:a16="http://schemas.microsoft.com/office/drawing/2014/main" id="{3522ED9F-0DA2-D14A-8EC8-4BC5D2768BDA}"/>
              </a:ext>
            </a:extLst>
          </p:cNvPr>
          <p:cNvSpPr>
            <a:spLocks noGrp="1"/>
          </p:cNvSpPr>
          <p:nvPr>
            <p:ph type="dt" sz="half" idx="15"/>
          </p:nvPr>
        </p:nvSpPr>
        <p:spPr>
          <a:xfrm>
            <a:off x="1055440" y="6381328"/>
            <a:ext cx="766235" cy="216024"/>
          </a:xfrm>
        </p:spPr>
        <p:txBody>
          <a:bodyPr/>
          <a:lstStyle/>
          <a:p>
            <a:r>
              <a:rPr lang="de-DE" dirty="0"/>
              <a:t>|  22.10.2021  |</a:t>
            </a:r>
          </a:p>
        </p:txBody>
      </p:sp>
      <p:sp>
        <p:nvSpPr>
          <p:cNvPr id="11" name="Fußzeilenplatzhalter 3">
            <a:extLst>
              <a:ext uri="{FF2B5EF4-FFF2-40B4-BE49-F238E27FC236}">
                <a16:creationId xmlns:a16="http://schemas.microsoft.com/office/drawing/2014/main" id="{BD7D9C9C-B09B-9545-97EF-972CC52A4D7D}"/>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2" name="Rectangle 11">
            <a:extLst>
              <a:ext uri="{FF2B5EF4-FFF2-40B4-BE49-F238E27FC236}">
                <a16:creationId xmlns:a16="http://schemas.microsoft.com/office/drawing/2014/main" id="{AB9832F5-85FF-CC45-84B9-D69E0B71624F}"/>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7" name="Picture 6" descr="Shape&#10;&#10;Description automatically generated with low confidence">
            <a:extLst>
              <a:ext uri="{FF2B5EF4-FFF2-40B4-BE49-F238E27FC236}">
                <a16:creationId xmlns:a16="http://schemas.microsoft.com/office/drawing/2014/main" id="{5B624FF4-F5EB-0740-8D08-D25DBDBF6946}"/>
              </a:ext>
            </a:extLst>
          </p:cNvPr>
          <p:cNvPicPr>
            <a:picLocks noChangeAspect="1"/>
          </p:cNvPicPr>
          <p:nvPr/>
        </p:nvPicPr>
        <p:blipFill>
          <a:blip r:embed="rId53"/>
          <a:stretch>
            <a:fillRect/>
          </a:stretch>
        </p:blipFill>
        <p:spPr>
          <a:xfrm>
            <a:off x="11357754" y="957609"/>
            <a:ext cx="505800" cy="505800"/>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7EAB7A55-ED86-FE47-8C46-CA52AE9C7313}"/>
              </a:ext>
            </a:extLst>
          </p:cNvPr>
          <p:cNvPicPr>
            <a:picLocks noChangeAspect="1"/>
          </p:cNvPicPr>
          <p:nvPr/>
        </p:nvPicPr>
        <p:blipFill>
          <a:blip r:embed="rId54"/>
          <a:stretch>
            <a:fillRect/>
          </a:stretch>
        </p:blipFill>
        <p:spPr>
          <a:xfrm>
            <a:off x="10848528" y="197818"/>
            <a:ext cx="723211" cy="977312"/>
          </a:xfrm>
          <a:prstGeom prst="rect">
            <a:avLst/>
          </a:prstGeom>
        </p:spPr>
      </p:pic>
    </p:spTree>
    <p:extLst>
      <p:ext uri="{BB962C8B-B14F-4D97-AF65-F5344CB8AC3E}">
        <p14:creationId xmlns:p14="http://schemas.microsoft.com/office/powerpoint/2010/main" val="145769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D1CDAF7-DBE9-48DF-9ED4-02B3D2BDEC81}"/>
              </a:ext>
            </a:extLst>
          </p:cNvPr>
          <p:cNvSpPr>
            <a:spLocks noGrp="1"/>
          </p:cNvSpPr>
          <p:nvPr>
            <p:ph type="body" sz="quarter" idx="13"/>
          </p:nvPr>
        </p:nvSpPr>
        <p:spPr/>
        <p:txBody>
          <a:bodyPr/>
          <a:lstStyle/>
          <a:p>
            <a:r>
              <a:rPr lang="de-DE" dirty="0"/>
              <a:t>API-first! </a:t>
            </a:r>
            <a:r>
              <a:rPr lang="de-DE" dirty="0" err="1"/>
              <a:t>Contract</a:t>
            </a:r>
            <a:r>
              <a:rPr lang="de-DE" dirty="0"/>
              <a:t>-first! </a:t>
            </a:r>
            <a:r>
              <a:rPr lang="de-DE" dirty="0" err="1"/>
              <a:t>Make</a:t>
            </a:r>
            <a:r>
              <a:rPr lang="de-DE" dirty="0"/>
              <a:t> API </a:t>
            </a:r>
            <a:r>
              <a:rPr lang="de-DE" dirty="0" err="1"/>
              <a:t>development</a:t>
            </a:r>
            <a:r>
              <a:rPr lang="de-DE" dirty="0"/>
              <a:t> </a:t>
            </a:r>
            <a:r>
              <a:rPr lang="de-DE" dirty="0" err="1"/>
              <a:t>great</a:t>
            </a:r>
            <a:r>
              <a:rPr lang="de-DE" dirty="0"/>
              <a:t> </a:t>
            </a:r>
            <a:r>
              <a:rPr lang="de-DE" dirty="0" err="1"/>
              <a:t>again</a:t>
            </a:r>
            <a:r>
              <a:rPr lang="de-DE" dirty="0"/>
              <a:t>!</a:t>
            </a: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a:t>
            </a:fld>
            <a:endParaRPr lang="de-DE" dirty="0"/>
          </a:p>
        </p:txBody>
      </p:sp>
      <p:pic>
        <p:nvPicPr>
          <p:cNvPr id="11" name="Picture 10">
            <a:extLst>
              <a:ext uri="{FF2B5EF4-FFF2-40B4-BE49-F238E27FC236}">
                <a16:creationId xmlns:a16="http://schemas.microsoft.com/office/drawing/2014/main" id="{8296D08C-E54B-8246-907B-ACF76829D362}"/>
              </a:ext>
            </a:extLst>
          </p:cNvPr>
          <p:cNvPicPr>
            <a:picLocks noChangeAspect="1"/>
          </p:cNvPicPr>
          <p:nvPr/>
        </p:nvPicPr>
        <p:blipFill>
          <a:blip r:embed="rId3"/>
          <a:stretch>
            <a:fillRect/>
          </a:stretch>
        </p:blipFill>
        <p:spPr>
          <a:xfrm>
            <a:off x="5991741" y="382876"/>
            <a:ext cx="2732049" cy="3821923"/>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99FF1624-1DAC-8C48-A43E-AA3B6211BF71}"/>
              </a:ext>
            </a:extLst>
          </p:cNvPr>
          <p:cNvPicPr>
            <a:picLocks noChangeAspect="1"/>
          </p:cNvPicPr>
          <p:nvPr/>
        </p:nvPicPr>
        <p:blipFill>
          <a:blip r:embed="rId4"/>
          <a:stretch>
            <a:fillRect/>
          </a:stretch>
        </p:blipFill>
        <p:spPr>
          <a:xfrm>
            <a:off x="2381093" y="3031766"/>
            <a:ext cx="2455472" cy="2455472"/>
          </a:xfrm>
          <a:prstGeom prst="rect">
            <a:avLst/>
          </a:prstGeom>
        </p:spPr>
      </p:pic>
      <p:sp>
        <p:nvSpPr>
          <p:cNvPr id="13" name="TextBox 12">
            <a:extLst>
              <a:ext uri="{FF2B5EF4-FFF2-40B4-BE49-F238E27FC236}">
                <a16:creationId xmlns:a16="http://schemas.microsoft.com/office/drawing/2014/main" id="{9945D4F1-D154-AB44-B8F6-F628C53ECD13}"/>
              </a:ext>
            </a:extLst>
          </p:cNvPr>
          <p:cNvSpPr txBox="1"/>
          <p:nvPr/>
        </p:nvSpPr>
        <p:spPr>
          <a:xfrm>
            <a:off x="3366650" y="1281316"/>
            <a:ext cx="3130379" cy="1938992"/>
          </a:xfrm>
          <a:prstGeom prst="rect">
            <a:avLst/>
          </a:prstGeom>
          <a:noFill/>
        </p:spPr>
        <p:txBody>
          <a:bodyPr wrap="square" rtlCol="0">
            <a:spAutoFit/>
          </a:bodyPr>
          <a:lstStyle/>
          <a:p>
            <a:r>
              <a:rPr lang="en-GB" sz="6000" b="1" dirty="0">
                <a:latin typeface="Courier" pitchFamily="2" charset="0"/>
              </a:rPr>
              <a:t>I TURN IPA</a:t>
            </a:r>
          </a:p>
        </p:txBody>
      </p:sp>
      <p:sp>
        <p:nvSpPr>
          <p:cNvPr id="14" name="TextBox 13">
            <a:extLst>
              <a:ext uri="{FF2B5EF4-FFF2-40B4-BE49-F238E27FC236}">
                <a16:creationId xmlns:a16="http://schemas.microsoft.com/office/drawing/2014/main" id="{A9B3F4DF-599B-844F-A7E2-800E1A4FE131}"/>
              </a:ext>
            </a:extLst>
          </p:cNvPr>
          <p:cNvSpPr txBox="1"/>
          <p:nvPr/>
        </p:nvSpPr>
        <p:spPr>
          <a:xfrm>
            <a:off x="6107849" y="4040679"/>
            <a:ext cx="3130379" cy="1938992"/>
          </a:xfrm>
          <a:prstGeom prst="rect">
            <a:avLst/>
          </a:prstGeom>
          <a:noFill/>
        </p:spPr>
        <p:txBody>
          <a:bodyPr wrap="square" rtlCol="0">
            <a:spAutoFit/>
          </a:bodyPr>
          <a:lstStyle/>
          <a:p>
            <a:r>
              <a:rPr lang="en-GB" sz="6000" b="1" dirty="0">
                <a:latin typeface="Courier" pitchFamily="2" charset="0"/>
              </a:rPr>
              <a:t>INTO {API}</a:t>
            </a:r>
          </a:p>
        </p:txBody>
      </p:sp>
      <p:pic>
        <p:nvPicPr>
          <p:cNvPr id="15" name="Picture 14" descr="Shape&#10;&#10;Description automatically generated with low confidence">
            <a:extLst>
              <a:ext uri="{FF2B5EF4-FFF2-40B4-BE49-F238E27FC236}">
                <a16:creationId xmlns:a16="http://schemas.microsoft.com/office/drawing/2014/main" id="{BB89D747-0BEE-2B42-AB5D-6C14BD8581E6}"/>
              </a:ext>
            </a:extLst>
          </p:cNvPr>
          <p:cNvPicPr>
            <a:picLocks noChangeAspect="1"/>
          </p:cNvPicPr>
          <p:nvPr/>
        </p:nvPicPr>
        <p:blipFill>
          <a:blip r:embed="rId4"/>
          <a:stretch>
            <a:fillRect/>
          </a:stretch>
        </p:blipFill>
        <p:spPr>
          <a:xfrm rot="13966987">
            <a:off x="4537314" y="3045911"/>
            <a:ext cx="1718642" cy="1718642"/>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8BF037C4-8A6B-A44C-81F6-3633446D45E1}"/>
              </a:ext>
            </a:extLst>
          </p:cNvPr>
          <p:cNvPicPr>
            <a:picLocks noChangeAspect="1"/>
          </p:cNvPicPr>
          <p:nvPr/>
        </p:nvPicPr>
        <p:blipFill>
          <a:blip r:embed="rId4"/>
          <a:stretch>
            <a:fillRect/>
          </a:stretch>
        </p:blipFill>
        <p:spPr>
          <a:xfrm rot="2093701">
            <a:off x="4423891" y="4555232"/>
            <a:ext cx="1051071" cy="1051071"/>
          </a:xfrm>
          <a:prstGeom prst="rect">
            <a:avLst/>
          </a:prstGeom>
        </p:spPr>
      </p:pic>
      <p:sp>
        <p:nvSpPr>
          <p:cNvPr id="17" name="Datumsplatzhalter 2">
            <a:extLst>
              <a:ext uri="{FF2B5EF4-FFF2-40B4-BE49-F238E27FC236}">
                <a16:creationId xmlns:a16="http://schemas.microsoft.com/office/drawing/2014/main" id="{E562DC1D-5B8F-EB41-A677-911900FFE248}"/>
              </a:ext>
            </a:extLst>
          </p:cNvPr>
          <p:cNvSpPr>
            <a:spLocks noGrp="1"/>
          </p:cNvSpPr>
          <p:nvPr>
            <p:ph type="dt" sz="half" idx="15"/>
          </p:nvPr>
        </p:nvSpPr>
        <p:spPr>
          <a:xfrm>
            <a:off x="1055440" y="6381328"/>
            <a:ext cx="766235" cy="216024"/>
          </a:xfrm>
        </p:spPr>
        <p:txBody>
          <a:bodyPr/>
          <a:lstStyle/>
          <a:p>
            <a:r>
              <a:rPr lang="de-DE" dirty="0"/>
              <a:t>|  22.10.2021  |</a:t>
            </a:r>
          </a:p>
        </p:txBody>
      </p:sp>
      <p:sp>
        <p:nvSpPr>
          <p:cNvPr id="18" name="Fußzeilenplatzhalter 3">
            <a:extLst>
              <a:ext uri="{FF2B5EF4-FFF2-40B4-BE49-F238E27FC236}">
                <a16:creationId xmlns:a16="http://schemas.microsoft.com/office/drawing/2014/main" id="{467AB086-51D6-734E-8D97-334E8CEBF5F2}"/>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7" name="TextBox 6">
            <a:extLst>
              <a:ext uri="{FF2B5EF4-FFF2-40B4-BE49-F238E27FC236}">
                <a16:creationId xmlns:a16="http://schemas.microsoft.com/office/drawing/2014/main" id="{E0540374-BF21-964D-AD4C-7F9A28973E53}"/>
              </a:ext>
            </a:extLst>
          </p:cNvPr>
          <p:cNvSpPr txBox="1"/>
          <p:nvPr/>
        </p:nvSpPr>
        <p:spPr bwMode="gray">
          <a:xfrm>
            <a:off x="11562460" y="982766"/>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9" name="Rectangle 8">
            <a:extLst>
              <a:ext uri="{FF2B5EF4-FFF2-40B4-BE49-F238E27FC236}">
                <a16:creationId xmlns:a16="http://schemas.microsoft.com/office/drawing/2014/main" id="{F037AE81-3EFC-9344-A481-20A4761CD002}"/>
              </a:ext>
            </a:extLst>
          </p:cNvPr>
          <p:cNvSpPr/>
          <p:nvPr/>
        </p:nvSpPr>
        <p:spPr bwMode="gray">
          <a:xfrm>
            <a:off x="10632504" y="188640"/>
            <a:ext cx="1224136"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369299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REFERENCES</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50</a:t>
            </a:fld>
            <a:endParaRPr lang="de-DE" dirty="0"/>
          </a:p>
        </p:txBody>
      </p:sp>
      <p:sp>
        <p:nvSpPr>
          <p:cNvPr id="10" name="Textplatzhalter 8">
            <a:extLst>
              <a:ext uri="{FF2B5EF4-FFF2-40B4-BE49-F238E27FC236}">
                <a16:creationId xmlns:a16="http://schemas.microsoft.com/office/drawing/2014/main" id="{43739A3E-C871-6647-9885-EA92722A0967}"/>
              </a:ext>
            </a:extLst>
          </p:cNvPr>
          <p:cNvSpPr txBox="1">
            <a:spLocks/>
          </p:cNvSpPr>
          <p:nvPr/>
        </p:nvSpPr>
        <p:spPr bwMode="gray">
          <a:xfrm>
            <a:off x="142623" y="1500216"/>
            <a:ext cx="11615372" cy="4818309"/>
          </a:xfrm>
          <a:prstGeom prst="rect">
            <a:avLst/>
          </a:prstGeom>
        </p:spPr>
        <p:txBody>
          <a:bodyPr numCol="3"/>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
              </a:rPr>
              <a:t>https://www.openapis.org/wp-content/uploads/sites/3/2016/10/OpenAPI_Pantone.png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
              </a:rPr>
              <a:t>https://openapi-generator.tech/img/mono-logo.svg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5"/>
              </a:rPr>
              <a:t>http://clipart-library.com/clipart/lego-clipart-57.htm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6"/>
              </a:rPr>
              <a:t>https://openclipart.org/detail/237996/package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7"/>
              </a:rPr>
              <a:t>https://openclipart.org/detail/188650/search-ideogram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8"/>
              </a:rPr>
              <a:t>https://openclipart.org/detail/190964/design</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9"/>
              </a:rPr>
              <a:t>https://en.wikipedia.org/wiki/Swagger_(software)#/media/File:Swagger-logo.png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0"/>
              </a:rPr>
              <a:t>http://clipart-library.com/clipart/agreement-cliparts_14.htm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1"/>
              </a:rPr>
              <a:t>https://openclipart.org/detail/250266/cruz</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2"/>
              </a:rPr>
              <a:t>https://openclipart.org/detail/194308/dev-minus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3"/>
              </a:rPr>
              <a:t>https://openclipart.org/detail/275842/sisyphus-overcoming-silhouette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4"/>
              </a:rPr>
              <a:t>https://openclipart.org/detail/307282/shaking-hands-silhouette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5"/>
              </a:rPr>
              <a:t>https://openclipart.org/detail/215760/simple-gear</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6"/>
              </a:rPr>
              <a:t>https://openclipart.org/detail/305632/beer-and-barley</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7"/>
              </a:rPr>
              <a:t>https://www.euronatur.org/en/what-we-do/endangered-species/wolf/wolves-in-europe/</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8"/>
              </a:rPr>
              <a:t>http://www.wolfmatters.org/wolf-facts.html</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19"/>
              </a:rPr>
              <a:t>https://www.nathab.com/blog/8-incredible-wolf-facts-everyone-should-know/</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0"/>
              </a:rPr>
              <a:t>https://www.treehugger.com/wolf-facts-5120321</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1"/>
              </a:rPr>
              <a:t>https://onekindplanet.org/animal/wolf-grey/</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2"/>
              </a:rPr>
              <a:t>https://www.factretriever.com/wolves-facts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3"/>
              </a:rPr>
              <a:t>https://facts.net/nature/animals/wolf-facts/</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4"/>
              </a:rPr>
              <a:t>https://openclipart.org/detail/276597/brain-profile-line-art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5"/>
              </a:rPr>
              <a:t>http://clipart-library.com/clip-art/308-3080052_freetoedit-silhouette-art-night-sky-moon-disney-wolf.htm</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6"/>
              </a:rPr>
              <a:t>https://www.duunddastier.de/wp-content/uploads/2018/09/Wolf_Titelthema_c_Fotolia_DUDT-3-18_Beitragsbild.jpg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7"/>
              </a:rPr>
              <a:t>https://www.animalsprints.com/p/491/gray-timber-wolf-pair-canis-lupus-bozeman-area-7992771.jpg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8"/>
              </a:rPr>
              <a:t>https://i.pinimg.com/originals/3c/1c/3d/3c1c3d238f290b47d4fdaa054c3d9616.jpg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29"/>
              </a:rPr>
              <a:t>https://i.pinimg.com/736x/6d/9f/53/6d9f5334e36f1ee02c73660a8247d185.jpg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0"/>
              </a:rPr>
              <a:t>https://howlingforjustice.files.wordpress.com/2011/09/howling-wolf-1.jpg?w=584</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1"/>
              </a:rPr>
              <a:t>https://www.treehugger.com/thmb/ACY907vXT6tiv9IR3GxkfFyU-VQ=/2113x0/filters:no_upscale():max_bytes(150000):strip_icc():format(webp)/GettyImages-1049557440-213fbe0089654a8684b2e081a5991963.jpg</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2"/>
              </a:rPr>
              <a:t>https://openclipart.org/detail/124147/wolf-3</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3"/>
              </a:rPr>
              <a:t>https://openclipart.org/detail/26795/siamese-cat</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4"/>
              </a:rPr>
              <a:t>https://openclipart.org/detail/313039/german-shepherd-sketch</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5"/>
              </a:rPr>
              <a:t>https://www.oreilly.com/library/view/head-first-java/0596009208/</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6"/>
              </a:rPr>
              <a:t>https://www.oreilly.com/library/view/head-first-design/0596007124/</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7"/>
              </a:rPr>
              <a:t>https://en.wikipedia.org/wiki/API</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8"/>
              </a:rPr>
              <a:t>https://www.mulesoft.com/resources/api/what-is-an-api</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39"/>
              </a:rPr>
              <a:t>https://blog.axway.com/amplify-products/api-management/what-is-an-api</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0"/>
              </a:rPr>
              <a:t>https://openclipart.org/detail/13273/server</a:t>
            </a:r>
            <a:endParaRPr lang="en-GB" sz="1000" dirty="0">
              <a:latin typeface="Arial" panose="020B0604020202020204" pitchFamily="34" charset="0"/>
              <a:cs typeface="Arial" panose="020B0604020202020204" pitchFamily="34" charset="0"/>
            </a:endParaRPr>
          </a:p>
          <a:p>
            <a:pPr>
              <a:spcBef>
                <a:spcPts val="400"/>
              </a:spcBef>
              <a:buFont typeface="Wingdings" pitchFamily="2" charset="2"/>
              <a:buChar char="§"/>
            </a:pPr>
            <a:r>
              <a:rPr lang="en-GB" sz="1000" dirty="0">
                <a:latin typeface="Arial" panose="020B0604020202020204" pitchFamily="34" charset="0"/>
                <a:cs typeface="Arial" panose="020B0604020202020204" pitchFamily="34" charset="0"/>
                <a:hlinkClick r:id="rId41"/>
              </a:rPr>
              <a:t>https://openclipart.org/detail/318251/multiple-screens</a:t>
            </a:r>
            <a:endParaRPr lang="en-GB" sz="1000" dirty="0">
              <a:latin typeface="Arial" panose="020B0604020202020204" pitchFamily="34" charset="0"/>
              <a:cs typeface="Arial" panose="020B0604020202020204" pitchFamily="34" charset="0"/>
            </a:endParaRPr>
          </a:p>
          <a:p>
            <a:pPr>
              <a:spcBef>
                <a:spcPts val="400"/>
              </a:spcBef>
            </a:pPr>
            <a:endParaRPr lang="en-GB" sz="1000" dirty="0">
              <a:latin typeface="Arial" panose="020B0604020202020204" pitchFamily="34" charset="0"/>
              <a:cs typeface="Arial" panose="020B0604020202020204" pitchFamily="34" charset="0"/>
            </a:endParaRPr>
          </a:p>
        </p:txBody>
      </p:sp>
      <p:sp>
        <p:nvSpPr>
          <p:cNvPr id="11" name="Datumsplatzhalter 2">
            <a:extLst>
              <a:ext uri="{FF2B5EF4-FFF2-40B4-BE49-F238E27FC236}">
                <a16:creationId xmlns:a16="http://schemas.microsoft.com/office/drawing/2014/main" id="{7D1A3C38-7055-6E42-98C6-7E7F3F4C7C44}"/>
              </a:ext>
            </a:extLst>
          </p:cNvPr>
          <p:cNvSpPr>
            <a:spLocks noGrp="1"/>
          </p:cNvSpPr>
          <p:nvPr>
            <p:ph type="dt" sz="half" idx="15"/>
          </p:nvPr>
        </p:nvSpPr>
        <p:spPr>
          <a:xfrm>
            <a:off x="1055440" y="6381328"/>
            <a:ext cx="766235" cy="216024"/>
          </a:xfrm>
        </p:spPr>
        <p:txBody>
          <a:bodyPr/>
          <a:lstStyle/>
          <a:p>
            <a:r>
              <a:rPr lang="de-DE" dirty="0"/>
              <a:t>|  22.10.2021  |</a:t>
            </a:r>
          </a:p>
        </p:txBody>
      </p:sp>
      <p:sp>
        <p:nvSpPr>
          <p:cNvPr id="12" name="Fußzeilenplatzhalter 3">
            <a:extLst>
              <a:ext uri="{FF2B5EF4-FFF2-40B4-BE49-F238E27FC236}">
                <a16:creationId xmlns:a16="http://schemas.microsoft.com/office/drawing/2014/main" id="{775E7138-AB30-904D-AAA0-1EF644CDD421}"/>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3" name="Rectangle 12">
            <a:extLst>
              <a:ext uri="{FF2B5EF4-FFF2-40B4-BE49-F238E27FC236}">
                <a16:creationId xmlns:a16="http://schemas.microsoft.com/office/drawing/2014/main" id="{0FF948C2-56BC-3649-9FF1-80A64BAB29B5}"/>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descr="Shape&#10;&#10;Description automatically generated with low confidence">
            <a:extLst>
              <a:ext uri="{FF2B5EF4-FFF2-40B4-BE49-F238E27FC236}">
                <a16:creationId xmlns:a16="http://schemas.microsoft.com/office/drawing/2014/main" id="{B75638DD-8517-A644-B429-E15D01BE369A}"/>
              </a:ext>
            </a:extLst>
          </p:cNvPr>
          <p:cNvPicPr>
            <a:picLocks noChangeAspect="1"/>
          </p:cNvPicPr>
          <p:nvPr/>
        </p:nvPicPr>
        <p:blipFill>
          <a:blip r:embed="rId42"/>
          <a:stretch>
            <a:fillRect/>
          </a:stretch>
        </p:blipFill>
        <p:spPr>
          <a:xfrm>
            <a:off x="11357754" y="957609"/>
            <a:ext cx="505800" cy="5058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23D5192B-D058-8D41-A81F-08832D75CC4A}"/>
              </a:ext>
            </a:extLst>
          </p:cNvPr>
          <p:cNvPicPr>
            <a:picLocks noChangeAspect="1"/>
          </p:cNvPicPr>
          <p:nvPr/>
        </p:nvPicPr>
        <p:blipFill>
          <a:blip r:embed="rId43"/>
          <a:stretch>
            <a:fillRect/>
          </a:stretch>
        </p:blipFill>
        <p:spPr>
          <a:xfrm>
            <a:off x="10848528" y="197818"/>
            <a:ext cx="723211" cy="977312"/>
          </a:xfrm>
          <a:prstGeom prst="rect">
            <a:avLst/>
          </a:prstGeom>
        </p:spPr>
      </p:pic>
    </p:spTree>
    <p:extLst>
      <p:ext uri="{BB962C8B-B14F-4D97-AF65-F5344CB8AC3E}">
        <p14:creationId xmlns:p14="http://schemas.microsoft.com/office/powerpoint/2010/main" val="40219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el 23">
            <a:extLst>
              <a:ext uri="{FF2B5EF4-FFF2-40B4-BE49-F238E27FC236}">
                <a16:creationId xmlns:a16="http://schemas.microsoft.com/office/drawing/2014/main" id="{7AFD2C84-8AF9-4DE6-B5F8-176311E3881E}"/>
              </a:ext>
            </a:extLst>
          </p:cNvPr>
          <p:cNvSpPr>
            <a:spLocks noGrp="1"/>
          </p:cNvSpPr>
          <p:nvPr>
            <p:ph type="ctrTitle"/>
          </p:nvPr>
        </p:nvSpPr>
        <p:spPr>
          <a:xfrm>
            <a:off x="551384" y="2996752"/>
            <a:ext cx="11232629" cy="1441374"/>
          </a:xfrm>
        </p:spPr>
        <p:txBody>
          <a:bodyPr anchor="ctr"/>
          <a:lstStyle/>
          <a:p>
            <a:pPr algn="ctr"/>
            <a:r>
              <a:rPr lang="en-GB" dirty="0">
                <a:latin typeface="Arial" panose="020B0604020202020204" pitchFamily="34" charset="0"/>
                <a:cs typeface="Arial" panose="020B0604020202020204" pitchFamily="34" charset="0"/>
              </a:rPr>
              <a:t>QUESTIONS</a:t>
            </a:r>
          </a:p>
        </p:txBody>
      </p:sp>
      <p:sp>
        <p:nvSpPr>
          <p:cNvPr id="25" name="Textplatzhalter 24">
            <a:extLst>
              <a:ext uri="{FF2B5EF4-FFF2-40B4-BE49-F238E27FC236}">
                <a16:creationId xmlns:a16="http://schemas.microsoft.com/office/drawing/2014/main" id="{508EC682-4A3A-4722-B486-528E05EBCF90}"/>
              </a:ext>
            </a:extLst>
          </p:cNvPr>
          <p:cNvSpPr>
            <a:spLocks noGrp="1"/>
          </p:cNvSpPr>
          <p:nvPr>
            <p:ph type="body" sz="quarter" idx="10"/>
          </p:nvPr>
        </p:nvSpPr>
        <p:spPr>
          <a:xfrm>
            <a:off x="551384" y="0"/>
            <a:ext cx="2390125" cy="2578922"/>
          </a:xfrm>
        </p:spPr>
        <p:txBody>
          <a:bodyPr/>
          <a:lstStyle/>
          <a:p>
            <a:r>
              <a:rPr lang="de-DE" dirty="0"/>
              <a:t>11</a:t>
            </a:r>
          </a:p>
        </p:txBody>
      </p:sp>
    </p:spTree>
    <p:extLst>
      <p:ext uri="{BB962C8B-B14F-4D97-AF65-F5344CB8AC3E}">
        <p14:creationId xmlns:p14="http://schemas.microsoft.com/office/powerpoint/2010/main" val="2093702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a:extLst>
              <a:ext uri="{FF2B5EF4-FFF2-40B4-BE49-F238E27FC236}">
                <a16:creationId xmlns:a16="http://schemas.microsoft.com/office/drawing/2014/main" id="{4561F97C-187A-4240-A220-C5230EC2D170}"/>
              </a:ext>
            </a:extLst>
          </p:cNvPr>
          <p:cNvSpPr>
            <a:spLocks noGrp="1"/>
          </p:cNvSpPr>
          <p:nvPr>
            <p:ph type="ctrTitle"/>
          </p:nvPr>
        </p:nvSpPr>
        <p:spPr>
          <a:xfrm>
            <a:off x="407368" y="2298128"/>
            <a:ext cx="3816424" cy="2261743"/>
          </a:xfrm>
        </p:spPr>
        <p:txBody>
          <a:bodyPr/>
          <a:lstStyle/>
          <a:p>
            <a:r>
              <a:rPr lang="de-DE" dirty="0"/>
              <a:t>I LOOK FORWARD TO YOUR QUESTIONS</a:t>
            </a:r>
          </a:p>
        </p:txBody>
      </p:sp>
      <p:sp>
        <p:nvSpPr>
          <p:cNvPr id="17" name="Textplatzhalter 16">
            <a:extLst>
              <a:ext uri="{FF2B5EF4-FFF2-40B4-BE49-F238E27FC236}">
                <a16:creationId xmlns:a16="http://schemas.microsoft.com/office/drawing/2014/main" id="{9AD3D2AD-0536-48EB-ADD8-A620C2F77E0F}"/>
              </a:ext>
            </a:extLst>
          </p:cNvPr>
          <p:cNvSpPr>
            <a:spLocks noGrp="1"/>
          </p:cNvSpPr>
          <p:nvPr>
            <p:ph type="body" sz="quarter" idx="10"/>
          </p:nvPr>
        </p:nvSpPr>
        <p:spPr>
          <a:xfrm>
            <a:off x="7072072" y="1034262"/>
            <a:ext cx="3168000" cy="1512168"/>
          </a:xfrm>
        </p:spPr>
        <p:txBody>
          <a:bodyPr/>
          <a:lstStyle/>
          <a:p>
            <a:r>
              <a:rPr lang="de-DE" dirty="0"/>
              <a:t>Atanas L. </a:t>
            </a:r>
            <a:r>
              <a:rPr lang="de-DE" dirty="0" err="1"/>
              <a:t>Kuzmanov</a:t>
            </a:r>
            <a:endParaRPr lang="de-DE" dirty="0"/>
          </a:p>
          <a:p>
            <a:pPr lvl="1"/>
            <a:r>
              <a:rPr lang="de-DE" i="1" dirty="0"/>
              <a:t>Senior Software Engineer</a:t>
            </a:r>
            <a:br>
              <a:rPr lang="de-DE" dirty="0"/>
            </a:br>
            <a:r>
              <a:rPr lang="de-DE" dirty="0"/>
              <a:t>IT Solution Development - Java </a:t>
            </a:r>
            <a:r>
              <a:rPr lang="de-DE" dirty="0" err="1"/>
              <a:t>Fullstack</a:t>
            </a:r>
            <a:r>
              <a:rPr lang="de-DE" dirty="0"/>
              <a:t> Development</a:t>
            </a:r>
          </a:p>
          <a:p>
            <a:pPr lvl="1"/>
            <a:r>
              <a:rPr lang="de-DE" dirty="0"/>
              <a:t>Schwarz IT </a:t>
            </a:r>
            <a:r>
              <a:rPr lang="de-DE" dirty="0" err="1"/>
              <a:t>Bulgaria</a:t>
            </a:r>
            <a:endParaRPr lang="de-DE" dirty="0"/>
          </a:p>
          <a:p>
            <a:pPr lvl="1"/>
            <a:r>
              <a:rPr lang="de-DE" dirty="0"/>
              <a:t>28 Todor </a:t>
            </a:r>
            <a:r>
              <a:rPr lang="de-DE" dirty="0" err="1"/>
              <a:t>Aleksandrov</a:t>
            </a:r>
            <a:r>
              <a:rPr lang="de-DE" dirty="0"/>
              <a:t> </a:t>
            </a:r>
            <a:r>
              <a:rPr lang="de-DE" dirty="0" err="1"/>
              <a:t>bul</a:t>
            </a:r>
            <a:r>
              <a:rPr lang="de-DE" dirty="0"/>
              <a:t>., 1303 Sofia</a:t>
            </a:r>
          </a:p>
          <a:p>
            <a:pPr lvl="1"/>
            <a:r>
              <a:rPr lang="de-DE" dirty="0">
                <a:hlinkClick r:id="rId3"/>
              </a:rPr>
              <a:t>https://bg.it.schwarz/</a:t>
            </a:r>
            <a:endParaRPr lang="de-DE" dirty="0"/>
          </a:p>
          <a:p>
            <a:pPr lvl="1"/>
            <a:r>
              <a:rPr lang="en-GB" dirty="0">
                <a:solidFill>
                  <a:srgbClr val="70267D"/>
                </a:solidFill>
                <a:hlinkClick r:id="rId4">
                  <a:extLst>
                    <a:ext uri="{A12FA001-AC4F-418D-AE19-62706E023703}">
                      <ahyp:hlinkClr xmlns:ahyp="http://schemas.microsoft.com/office/drawing/2018/hyperlinkcolor" val="tx"/>
                    </a:ext>
                  </a:extLst>
                </a:hlinkClick>
              </a:rPr>
              <a:t>https://bg.it.schwarz/career</a:t>
            </a:r>
            <a:endParaRPr lang="de-DE" dirty="0"/>
          </a:p>
        </p:txBody>
      </p:sp>
      <p:sp>
        <p:nvSpPr>
          <p:cNvPr id="18" name="Textplatzhalter 17">
            <a:extLst>
              <a:ext uri="{FF2B5EF4-FFF2-40B4-BE49-F238E27FC236}">
                <a16:creationId xmlns:a16="http://schemas.microsoft.com/office/drawing/2014/main" id="{6ECFB7D2-86FB-4FA3-98B8-69C22BD20392}"/>
              </a:ext>
            </a:extLst>
          </p:cNvPr>
          <p:cNvSpPr>
            <a:spLocks noGrp="1"/>
          </p:cNvSpPr>
          <p:nvPr>
            <p:ph type="body" sz="quarter" idx="11"/>
          </p:nvPr>
        </p:nvSpPr>
        <p:spPr>
          <a:xfrm>
            <a:off x="7072072" y="3261230"/>
            <a:ext cx="3168000" cy="648000"/>
          </a:xfrm>
        </p:spPr>
        <p:txBody>
          <a:bodyPr/>
          <a:lstStyle/>
          <a:p>
            <a:r>
              <a:rPr lang="de-DE" dirty="0" err="1"/>
              <a:t>atanas.kuzmanov@mail.schwarz</a:t>
            </a:r>
            <a:endParaRPr lang="de-DE" dirty="0"/>
          </a:p>
        </p:txBody>
      </p:sp>
      <p:grpSp>
        <p:nvGrpSpPr>
          <p:cNvPr id="43" name="Grafik 597">
            <a:extLst>
              <a:ext uri="{FF2B5EF4-FFF2-40B4-BE49-F238E27FC236}">
                <a16:creationId xmlns:a16="http://schemas.microsoft.com/office/drawing/2014/main" id="{65CF8926-8508-3343-B002-3CC073BB9A56}"/>
              </a:ext>
            </a:extLst>
          </p:cNvPr>
          <p:cNvGrpSpPr>
            <a:grpSpLocks noChangeAspect="1"/>
          </p:cNvGrpSpPr>
          <p:nvPr/>
        </p:nvGrpSpPr>
        <p:grpSpPr>
          <a:xfrm>
            <a:off x="551384" y="6021288"/>
            <a:ext cx="1525500" cy="378000"/>
            <a:chOff x="1456359" y="4377372"/>
            <a:chExt cx="1076325" cy="266700"/>
          </a:xfrm>
        </p:grpSpPr>
        <p:grpSp>
          <p:nvGrpSpPr>
            <p:cNvPr id="44" name="Grafik 597">
              <a:extLst>
                <a:ext uri="{FF2B5EF4-FFF2-40B4-BE49-F238E27FC236}">
                  <a16:creationId xmlns:a16="http://schemas.microsoft.com/office/drawing/2014/main" id="{25D731A2-1AA7-5B47-A9A0-66457171FD08}"/>
                </a:ext>
              </a:extLst>
            </p:cNvPr>
            <p:cNvGrpSpPr/>
            <p:nvPr/>
          </p:nvGrpSpPr>
          <p:grpSpPr>
            <a:xfrm>
              <a:off x="1456359" y="4377372"/>
              <a:ext cx="1074458" cy="270005"/>
              <a:chOff x="1456359" y="4377372"/>
              <a:chExt cx="1074458" cy="270005"/>
            </a:xfrm>
          </p:grpSpPr>
          <p:sp>
            <p:nvSpPr>
              <p:cNvPr id="77" name="Freihandform: Form 672">
                <a:extLst>
                  <a:ext uri="{FF2B5EF4-FFF2-40B4-BE49-F238E27FC236}">
                    <a16:creationId xmlns:a16="http://schemas.microsoft.com/office/drawing/2014/main" id="{DB546CA2-3FAC-3A46-B22C-99C4D923742E}"/>
                  </a:ext>
                </a:extLst>
              </p:cNvPr>
              <p:cNvSpPr/>
              <p:nvPr/>
            </p:nvSpPr>
            <p:spPr>
              <a:xfrm>
                <a:off x="1456359" y="4377372"/>
                <a:ext cx="1074458" cy="270005"/>
              </a:xfrm>
              <a:custGeom>
                <a:avLst/>
                <a:gdLst>
                  <a:gd name="connsiteX0" fmla="*/ 0 w 1074458"/>
                  <a:gd name="connsiteY0" fmla="*/ 0 h 270005"/>
                  <a:gd name="connsiteX1" fmla="*/ 1074458 w 1074458"/>
                  <a:gd name="connsiteY1" fmla="*/ 0 h 270005"/>
                  <a:gd name="connsiteX2" fmla="*/ 1074458 w 1074458"/>
                  <a:gd name="connsiteY2" fmla="*/ 270005 h 270005"/>
                  <a:gd name="connsiteX3" fmla="*/ 0 w 1074458"/>
                  <a:gd name="connsiteY3" fmla="*/ 270005 h 270005"/>
                </a:gdLst>
                <a:ahLst/>
                <a:cxnLst>
                  <a:cxn ang="0">
                    <a:pos x="connsiteX0" y="connsiteY0"/>
                  </a:cxn>
                  <a:cxn ang="0">
                    <a:pos x="connsiteX1" y="connsiteY1"/>
                  </a:cxn>
                  <a:cxn ang="0">
                    <a:pos x="connsiteX2" y="connsiteY2"/>
                  </a:cxn>
                  <a:cxn ang="0">
                    <a:pos x="connsiteX3" y="connsiteY3"/>
                  </a:cxn>
                </a:cxnLst>
                <a:rect l="l" t="t" r="r" b="b"/>
                <a:pathLst>
                  <a:path w="1074458" h="270005">
                    <a:moveTo>
                      <a:pt x="0" y="0"/>
                    </a:moveTo>
                    <a:lnTo>
                      <a:pt x="1074458" y="0"/>
                    </a:lnTo>
                    <a:lnTo>
                      <a:pt x="1074458" y="270005"/>
                    </a:lnTo>
                    <a:lnTo>
                      <a:pt x="0" y="270005"/>
                    </a:lnTo>
                    <a:close/>
                  </a:path>
                </a:pathLst>
              </a:custGeom>
              <a:solidFill>
                <a:srgbClr val="FFFFFF"/>
              </a:solidFill>
              <a:ln w="9525" cap="flat">
                <a:noFill/>
                <a:prstDash val="solid"/>
                <a:miter/>
              </a:ln>
            </p:spPr>
            <p:txBody>
              <a:bodyPr rtlCol="0" anchor="ctr"/>
              <a:lstStyle/>
              <a:p>
                <a:endParaRPr lang="de-DE"/>
              </a:p>
            </p:txBody>
          </p:sp>
          <p:sp>
            <p:nvSpPr>
              <p:cNvPr id="78" name="Freihandform: Form 673">
                <a:extLst>
                  <a:ext uri="{FF2B5EF4-FFF2-40B4-BE49-F238E27FC236}">
                    <a16:creationId xmlns:a16="http://schemas.microsoft.com/office/drawing/2014/main" id="{282A61F8-770E-3E4E-A692-98337F39AABD}"/>
                  </a:ext>
                </a:extLst>
              </p:cNvPr>
              <p:cNvSpPr/>
              <p:nvPr/>
            </p:nvSpPr>
            <p:spPr>
              <a:xfrm>
                <a:off x="1546351" y="4467373"/>
                <a:ext cx="37795" cy="89992"/>
              </a:xfrm>
              <a:custGeom>
                <a:avLst/>
                <a:gdLst>
                  <a:gd name="connsiteX0" fmla="*/ 0 w 37795"/>
                  <a:gd name="connsiteY0" fmla="*/ 0 h 89992"/>
                  <a:gd name="connsiteX1" fmla="*/ 15859 w 37795"/>
                  <a:gd name="connsiteY1" fmla="*/ 0 h 89992"/>
                  <a:gd name="connsiteX2" fmla="*/ 37795 w 37795"/>
                  <a:gd name="connsiteY2" fmla="*/ 44996 h 89992"/>
                  <a:gd name="connsiteX3" fmla="*/ 15859 w 37795"/>
                  <a:gd name="connsiteY3" fmla="*/ 89992 h 89992"/>
                  <a:gd name="connsiteX4" fmla="*/ 0 w 37795"/>
                  <a:gd name="connsiteY4" fmla="*/ 89992 h 89992"/>
                  <a:gd name="connsiteX5" fmla="*/ 21927 w 37795"/>
                  <a:gd name="connsiteY5" fmla="*/ 45006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95" h="89992">
                    <a:moveTo>
                      <a:pt x="0" y="0"/>
                    </a:moveTo>
                    <a:lnTo>
                      <a:pt x="15859" y="0"/>
                    </a:lnTo>
                    <a:lnTo>
                      <a:pt x="37795" y="44996"/>
                    </a:lnTo>
                    <a:lnTo>
                      <a:pt x="15859" y="89992"/>
                    </a:lnTo>
                    <a:lnTo>
                      <a:pt x="0" y="89992"/>
                    </a:lnTo>
                    <a:lnTo>
                      <a:pt x="21927" y="45006"/>
                    </a:lnTo>
                    <a:close/>
                  </a:path>
                </a:pathLst>
              </a:custGeom>
              <a:solidFill>
                <a:srgbClr val="6E1E6E"/>
              </a:solidFill>
              <a:ln w="9525" cap="flat">
                <a:noFill/>
                <a:prstDash val="solid"/>
                <a:miter/>
              </a:ln>
            </p:spPr>
            <p:txBody>
              <a:bodyPr rtlCol="0" anchor="ctr"/>
              <a:lstStyle/>
              <a:p>
                <a:endParaRPr lang="de-DE"/>
              </a:p>
            </p:txBody>
          </p:sp>
        </p:grpSp>
        <p:grpSp>
          <p:nvGrpSpPr>
            <p:cNvPr id="45" name="Grafik 597">
              <a:extLst>
                <a:ext uri="{FF2B5EF4-FFF2-40B4-BE49-F238E27FC236}">
                  <a16:creationId xmlns:a16="http://schemas.microsoft.com/office/drawing/2014/main" id="{95046D90-6C8D-B440-94EC-A535E09718A1}"/>
                </a:ext>
              </a:extLst>
            </p:cNvPr>
            <p:cNvGrpSpPr/>
            <p:nvPr/>
          </p:nvGrpSpPr>
          <p:grpSpPr>
            <a:xfrm>
              <a:off x="1636600" y="4465249"/>
              <a:ext cx="805491" cy="94278"/>
              <a:chOff x="1636600" y="4465249"/>
              <a:chExt cx="805491" cy="94278"/>
            </a:xfrm>
          </p:grpSpPr>
          <p:grpSp>
            <p:nvGrpSpPr>
              <p:cNvPr id="46" name="Grafik 597">
                <a:extLst>
                  <a:ext uri="{FF2B5EF4-FFF2-40B4-BE49-F238E27FC236}">
                    <a16:creationId xmlns:a16="http://schemas.microsoft.com/office/drawing/2014/main" id="{A96E5FD4-2F92-B14E-852C-78275DB108DA}"/>
                  </a:ext>
                </a:extLst>
              </p:cNvPr>
              <p:cNvGrpSpPr/>
              <p:nvPr/>
            </p:nvGrpSpPr>
            <p:grpSpPr>
              <a:xfrm>
                <a:off x="1742842" y="4465249"/>
                <a:ext cx="699249" cy="94278"/>
                <a:chOff x="1742842" y="4465249"/>
                <a:chExt cx="699249" cy="94278"/>
              </a:xfrm>
              <a:solidFill>
                <a:srgbClr val="9D9D9D"/>
              </a:solidFill>
            </p:grpSpPr>
            <p:sp>
              <p:nvSpPr>
                <p:cNvPr id="49" name="Freihandform: Form 664">
                  <a:extLst>
                    <a:ext uri="{FF2B5EF4-FFF2-40B4-BE49-F238E27FC236}">
                      <a16:creationId xmlns:a16="http://schemas.microsoft.com/office/drawing/2014/main" id="{D542CFF3-0D10-F441-AA9C-354B0863FF28}"/>
                    </a:ext>
                  </a:extLst>
                </p:cNvPr>
                <p:cNvSpPr/>
                <p:nvPr/>
              </p:nvSpPr>
              <p:spPr>
                <a:xfrm>
                  <a:off x="1742842" y="4540354"/>
                  <a:ext cx="17506" cy="17011"/>
                </a:xfrm>
                <a:custGeom>
                  <a:avLst/>
                  <a:gdLst>
                    <a:gd name="connsiteX0" fmla="*/ 17507 w 17506"/>
                    <a:gd name="connsiteY0" fmla="*/ 0 h 17011"/>
                    <a:gd name="connsiteX1" fmla="*/ 17507 w 17506"/>
                    <a:gd name="connsiteY1" fmla="*/ 17012 h 17011"/>
                    <a:gd name="connsiteX2" fmla="*/ 0 w 17506"/>
                    <a:gd name="connsiteY2" fmla="*/ 17012 h 17011"/>
                    <a:gd name="connsiteX3" fmla="*/ 0 w 17506"/>
                    <a:gd name="connsiteY3" fmla="*/ 0 h 17011"/>
                    <a:gd name="connsiteX4" fmla="*/ 17507 w 17506"/>
                    <a:gd name="connsiteY4" fmla="*/ 0 h 1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6" h="17011">
                      <a:moveTo>
                        <a:pt x="17507" y="0"/>
                      </a:moveTo>
                      <a:lnTo>
                        <a:pt x="17507" y="17012"/>
                      </a:lnTo>
                      <a:lnTo>
                        <a:pt x="0" y="17012"/>
                      </a:lnTo>
                      <a:lnTo>
                        <a:pt x="0" y="0"/>
                      </a:lnTo>
                      <a:lnTo>
                        <a:pt x="17507" y="0"/>
                      </a:lnTo>
                      <a:close/>
                    </a:path>
                  </a:pathLst>
                </a:custGeom>
                <a:solidFill>
                  <a:srgbClr val="9D9D9D"/>
                </a:solidFill>
                <a:ln w="9525" cap="flat">
                  <a:noFill/>
                  <a:prstDash val="solid"/>
                  <a:miter/>
                </a:ln>
              </p:spPr>
              <p:txBody>
                <a:bodyPr rtlCol="0" anchor="ctr"/>
                <a:lstStyle/>
                <a:p>
                  <a:endParaRPr lang="de-DE"/>
                </a:p>
              </p:txBody>
            </p:sp>
            <p:sp>
              <p:nvSpPr>
                <p:cNvPr id="50" name="Freihandform: Form 665">
                  <a:extLst>
                    <a:ext uri="{FF2B5EF4-FFF2-40B4-BE49-F238E27FC236}">
                      <a16:creationId xmlns:a16="http://schemas.microsoft.com/office/drawing/2014/main" id="{53B3F489-62D8-974D-A416-128DFE21B10B}"/>
                    </a:ext>
                  </a:extLst>
                </p:cNvPr>
                <p:cNvSpPr/>
                <p:nvPr/>
              </p:nvSpPr>
              <p:spPr>
                <a:xfrm>
                  <a:off x="1779618" y="4465249"/>
                  <a:ext cx="73352" cy="94249"/>
                </a:xfrm>
                <a:custGeom>
                  <a:avLst/>
                  <a:gdLst>
                    <a:gd name="connsiteX0" fmla="*/ 36309 w 73352"/>
                    <a:gd name="connsiteY0" fmla="*/ 0 h 94249"/>
                    <a:gd name="connsiteX1" fmla="*/ 61255 w 73352"/>
                    <a:gd name="connsiteY1" fmla="*/ 7877 h 94249"/>
                    <a:gd name="connsiteX2" fmla="*/ 70837 w 73352"/>
                    <a:gd name="connsiteY2" fmla="*/ 28727 h 94249"/>
                    <a:gd name="connsiteX3" fmla="*/ 55074 w 73352"/>
                    <a:gd name="connsiteY3" fmla="*/ 28727 h 94249"/>
                    <a:gd name="connsiteX4" fmla="*/ 55074 w 73352"/>
                    <a:gd name="connsiteY4" fmla="*/ 28594 h 94249"/>
                    <a:gd name="connsiteX5" fmla="*/ 35671 w 73352"/>
                    <a:gd name="connsiteY5" fmla="*/ 12849 h 94249"/>
                    <a:gd name="connsiteX6" fmla="*/ 23832 w 73352"/>
                    <a:gd name="connsiteY6" fmla="*/ 15869 h 94249"/>
                    <a:gd name="connsiteX7" fmla="*/ 19164 w 73352"/>
                    <a:gd name="connsiteY7" fmla="*/ 24565 h 94249"/>
                    <a:gd name="connsiteX8" fmla="*/ 30632 w 73352"/>
                    <a:gd name="connsiteY8" fmla="*/ 36405 h 94249"/>
                    <a:gd name="connsiteX9" fmla="*/ 54702 w 73352"/>
                    <a:gd name="connsiteY9" fmla="*/ 42710 h 94249"/>
                    <a:gd name="connsiteX10" fmla="*/ 68123 w 73352"/>
                    <a:gd name="connsiteY10" fmla="*/ 51216 h 94249"/>
                    <a:gd name="connsiteX11" fmla="*/ 73352 w 73352"/>
                    <a:gd name="connsiteY11" fmla="*/ 66027 h 94249"/>
                    <a:gd name="connsiteX12" fmla="*/ 63703 w 73352"/>
                    <a:gd name="connsiteY12" fmla="*/ 86497 h 94249"/>
                    <a:gd name="connsiteX13" fmla="*/ 37557 w 73352"/>
                    <a:gd name="connsiteY13" fmla="*/ 94250 h 94249"/>
                    <a:gd name="connsiteX14" fmla="*/ 10401 w 73352"/>
                    <a:gd name="connsiteY14" fmla="*/ 85801 h 94249"/>
                    <a:gd name="connsiteX15" fmla="*/ 0 w 73352"/>
                    <a:gd name="connsiteY15" fmla="*/ 62113 h 94249"/>
                    <a:gd name="connsiteX16" fmla="*/ 15754 w 73352"/>
                    <a:gd name="connsiteY16" fmla="*/ 62113 h 94249"/>
                    <a:gd name="connsiteX17" fmla="*/ 22050 w 73352"/>
                    <a:gd name="connsiteY17" fmla="*/ 76600 h 94249"/>
                    <a:gd name="connsiteX18" fmla="*/ 38557 w 73352"/>
                    <a:gd name="connsiteY18" fmla="*/ 81391 h 94249"/>
                    <a:gd name="connsiteX19" fmla="*/ 52607 w 73352"/>
                    <a:gd name="connsiteY19" fmla="*/ 77610 h 94249"/>
                    <a:gd name="connsiteX20" fmla="*/ 57579 w 73352"/>
                    <a:gd name="connsiteY20" fmla="*/ 67789 h 94249"/>
                    <a:gd name="connsiteX21" fmla="*/ 50149 w 73352"/>
                    <a:gd name="connsiteY21" fmla="*/ 56693 h 94249"/>
                    <a:gd name="connsiteX22" fmla="*/ 24441 w 73352"/>
                    <a:gd name="connsiteY22" fmla="*/ 49644 h 94249"/>
                    <a:gd name="connsiteX23" fmla="*/ 3400 w 73352"/>
                    <a:gd name="connsiteY23" fmla="*/ 26451 h 94249"/>
                    <a:gd name="connsiteX24" fmla="*/ 12602 w 73352"/>
                    <a:gd name="connsiteY24" fmla="*/ 7172 h 94249"/>
                    <a:gd name="connsiteX25" fmla="*/ 36309 w 73352"/>
                    <a:gd name="connsiteY25" fmla="*/ 0 h 9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3352" h="94249">
                      <a:moveTo>
                        <a:pt x="36309" y="0"/>
                      </a:moveTo>
                      <a:cubicBezTo>
                        <a:pt x="46558" y="0"/>
                        <a:pt x="54874" y="2619"/>
                        <a:pt x="61255" y="7877"/>
                      </a:cubicBezTo>
                      <a:cubicBezTo>
                        <a:pt x="67637" y="13125"/>
                        <a:pt x="70837" y="20079"/>
                        <a:pt x="70837" y="28727"/>
                      </a:cubicBezTo>
                      <a:lnTo>
                        <a:pt x="55074" y="28727"/>
                      </a:lnTo>
                      <a:lnTo>
                        <a:pt x="55074" y="28594"/>
                      </a:lnTo>
                      <a:cubicBezTo>
                        <a:pt x="54073" y="18088"/>
                        <a:pt x="47596" y="12849"/>
                        <a:pt x="35671" y="12849"/>
                      </a:cubicBezTo>
                      <a:cubicBezTo>
                        <a:pt x="30880" y="12849"/>
                        <a:pt x="26937" y="13849"/>
                        <a:pt x="23832" y="15869"/>
                      </a:cubicBezTo>
                      <a:cubicBezTo>
                        <a:pt x="20717" y="17888"/>
                        <a:pt x="19164" y="20784"/>
                        <a:pt x="19164" y="24565"/>
                      </a:cubicBezTo>
                      <a:cubicBezTo>
                        <a:pt x="19164" y="30442"/>
                        <a:pt x="22984" y="34385"/>
                        <a:pt x="30632" y="36405"/>
                      </a:cubicBezTo>
                      <a:lnTo>
                        <a:pt x="54702" y="42710"/>
                      </a:lnTo>
                      <a:cubicBezTo>
                        <a:pt x="60160" y="44129"/>
                        <a:pt x="64637" y="46968"/>
                        <a:pt x="68123" y="51216"/>
                      </a:cubicBezTo>
                      <a:cubicBezTo>
                        <a:pt x="71599" y="55455"/>
                        <a:pt x="73352" y="60398"/>
                        <a:pt x="73352" y="66027"/>
                      </a:cubicBezTo>
                      <a:cubicBezTo>
                        <a:pt x="73352" y="74514"/>
                        <a:pt x="70133" y="81334"/>
                        <a:pt x="63703" y="86497"/>
                      </a:cubicBezTo>
                      <a:cubicBezTo>
                        <a:pt x="57274" y="91669"/>
                        <a:pt x="48558" y="94250"/>
                        <a:pt x="37557" y="94250"/>
                      </a:cubicBezTo>
                      <a:cubicBezTo>
                        <a:pt x="26222" y="94250"/>
                        <a:pt x="17164" y="91430"/>
                        <a:pt x="10401" y="85801"/>
                      </a:cubicBezTo>
                      <a:cubicBezTo>
                        <a:pt x="3639" y="80172"/>
                        <a:pt x="171" y="72276"/>
                        <a:pt x="0" y="62113"/>
                      </a:cubicBezTo>
                      <a:lnTo>
                        <a:pt x="15754" y="62113"/>
                      </a:lnTo>
                      <a:cubicBezTo>
                        <a:pt x="15831" y="68590"/>
                        <a:pt x="17936" y="73419"/>
                        <a:pt x="22050" y="76600"/>
                      </a:cubicBezTo>
                      <a:cubicBezTo>
                        <a:pt x="26165" y="79791"/>
                        <a:pt x="31671" y="81391"/>
                        <a:pt x="38557" y="81391"/>
                      </a:cubicBezTo>
                      <a:cubicBezTo>
                        <a:pt x="44606" y="81391"/>
                        <a:pt x="49282" y="80124"/>
                        <a:pt x="52607" y="77610"/>
                      </a:cubicBezTo>
                      <a:cubicBezTo>
                        <a:pt x="55931" y="75095"/>
                        <a:pt x="57579" y="71819"/>
                        <a:pt x="57579" y="67789"/>
                      </a:cubicBezTo>
                      <a:cubicBezTo>
                        <a:pt x="57579" y="61989"/>
                        <a:pt x="55102" y="58293"/>
                        <a:pt x="50149" y="56693"/>
                      </a:cubicBezTo>
                      <a:cubicBezTo>
                        <a:pt x="46787" y="55607"/>
                        <a:pt x="38214" y="53254"/>
                        <a:pt x="24441" y="49644"/>
                      </a:cubicBezTo>
                      <a:cubicBezTo>
                        <a:pt x="10411" y="46206"/>
                        <a:pt x="3400" y="38471"/>
                        <a:pt x="3400" y="26451"/>
                      </a:cubicBezTo>
                      <a:cubicBezTo>
                        <a:pt x="3400" y="18383"/>
                        <a:pt x="6458" y="11963"/>
                        <a:pt x="12602" y="7172"/>
                      </a:cubicBezTo>
                      <a:cubicBezTo>
                        <a:pt x="18745" y="2391"/>
                        <a:pt x="26641" y="0"/>
                        <a:pt x="36309" y="0"/>
                      </a:cubicBezTo>
                      <a:close/>
                    </a:path>
                  </a:pathLst>
                </a:custGeom>
                <a:solidFill>
                  <a:srgbClr val="9D9D9D"/>
                </a:solidFill>
                <a:ln w="9525" cap="flat">
                  <a:noFill/>
                  <a:prstDash val="solid"/>
                  <a:miter/>
                </a:ln>
              </p:spPr>
              <p:txBody>
                <a:bodyPr rtlCol="0" anchor="ctr"/>
                <a:lstStyle/>
                <a:p>
                  <a:endParaRPr lang="de-DE"/>
                </a:p>
              </p:txBody>
            </p:sp>
            <p:sp>
              <p:nvSpPr>
                <p:cNvPr id="51" name="Freihandform: Form 666">
                  <a:extLst>
                    <a:ext uri="{FF2B5EF4-FFF2-40B4-BE49-F238E27FC236}">
                      <a16:creationId xmlns:a16="http://schemas.microsoft.com/office/drawing/2014/main" id="{3E92717F-12EE-054E-917C-0411115DAD40}"/>
                    </a:ext>
                  </a:extLst>
                </p:cNvPr>
                <p:cNvSpPr/>
                <p:nvPr/>
              </p:nvSpPr>
              <p:spPr>
                <a:xfrm>
                  <a:off x="1868220" y="4465249"/>
                  <a:ext cx="81400" cy="94278"/>
                </a:xfrm>
                <a:custGeom>
                  <a:avLst/>
                  <a:gdLst>
                    <a:gd name="connsiteX0" fmla="*/ 43091 w 81400"/>
                    <a:gd name="connsiteY0" fmla="*/ 0 h 94278"/>
                    <a:gd name="connsiteX1" fmla="*/ 69485 w 81400"/>
                    <a:gd name="connsiteY1" fmla="*/ 8449 h 94278"/>
                    <a:gd name="connsiteX2" fmla="*/ 81267 w 81400"/>
                    <a:gd name="connsiteY2" fmla="*/ 30756 h 94278"/>
                    <a:gd name="connsiteX3" fmla="*/ 65532 w 81400"/>
                    <a:gd name="connsiteY3" fmla="*/ 30756 h 94278"/>
                    <a:gd name="connsiteX4" fmla="*/ 43101 w 81400"/>
                    <a:gd name="connsiteY4" fmla="*/ 12859 h 94278"/>
                    <a:gd name="connsiteX5" fmla="*/ 23060 w 81400"/>
                    <a:gd name="connsiteY5" fmla="*/ 22308 h 94278"/>
                    <a:gd name="connsiteX6" fmla="*/ 15745 w 81400"/>
                    <a:gd name="connsiteY6" fmla="*/ 47130 h 94278"/>
                    <a:gd name="connsiteX7" fmla="*/ 23308 w 81400"/>
                    <a:gd name="connsiteY7" fmla="*/ 72142 h 94278"/>
                    <a:gd name="connsiteX8" fmla="*/ 43091 w 81400"/>
                    <a:gd name="connsiteY8" fmla="*/ 81410 h 94278"/>
                    <a:gd name="connsiteX9" fmla="*/ 58779 w 81400"/>
                    <a:gd name="connsiteY9" fmla="*/ 75105 h 94278"/>
                    <a:gd name="connsiteX10" fmla="*/ 66027 w 81400"/>
                    <a:gd name="connsiteY10" fmla="*/ 57845 h 94278"/>
                    <a:gd name="connsiteX11" fmla="*/ 81401 w 81400"/>
                    <a:gd name="connsiteY11" fmla="*/ 57845 h 94278"/>
                    <a:gd name="connsiteX12" fmla="*/ 69933 w 81400"/>
                    <a:gd name="connsiteY12" fmla="*/ 84191 h 94278"/>
                    <a:gd name="connsiteX13" fmla="*/ 43091 w 81400"/>
                    <a:gd name="connsiteY13" fmla="*/ 94278 h 94278"/>
                    <a:gd name="connsiteX14" fmla="*/ 12154 w 81400"/>
                    <a:gd name="connsiteY14" fmla="*/ 81105 h 94278"/>
                    <a:gd name="connsiteX15" fmla="*/ 0 w 81400"/>
                    <a:gd name="connsiteY15" fmla="*/ 47149 h 94278"/>
                    <a:gd name="connsiteX16" fmla="*/ 11973 w 81400"/>
                    <a:gd name="connsiteY16" fmla="*/ 13249 h 94278"/>
                    <a:gd name="connsiteX17" fmla="*/ 43091 w 81400"/>
                    <a:gd name="connsiteY17" fmla="*/ 0 h 9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00" h="94278">
                      <a:moveTo>
                        <a:pt x="43091" y="0"/>
                      </a:moveTo>
                      <a:cubicBezTo>
                        <a:pt x="53759" y="0"/>
                        <a:pt x="62560" y="2819"/>
                        <a:pt x="69485" y="8449"/>
                      </a:cubicBezTo>
                      <a:cubicBezTo>
                        <a:pt x="76410" y="14078"/>
                        <a:pt x="80343" y="21507"/>
                        <a:pt x="81267" y="30756"/>
                      </a:cubicBezTo>
                      <a:lnTo>
                        <a:pt x="65532" y="30756"/>
                      </a:lnTo>
                      <a:cubicBezTo>
                        <a:pt x="62417" y="18821"/>
                        <a:pt x="54950" y="12859"/>
                        <a:pt x="43101" y="12859"/>
                      </a:cubicBezTo>
                      <a:cubicBezTo>
                        <a:pt x="34614" y="12859"/>
                        <a:pt x="27937" y="16012"/>
                        <a:pt x="23060" y="22308"/>
                      </a:cubicBezTo>
                      <a:cubicBezTo>
                        <a:pt x="18183" y="28604"/>
                        <a:pt x="15745" y="36881"/>
                        <a:pt x="15745" y="47130"/>
                      </a:cubicBezTo>
                      <a:cubicBezTo>
                        <a:pt x="15745" y="57636"/>
                        <a:pt x="18269" y="65970"/>
                        <a:pt x="23308" y="72142"/>
                      </a:cubicBezTo>
                      <a:cubicBezTo>
                        <a:pt x="28346" y="78315"/>
                        <a:pt x="34947" y="81410"/>
                        <a:pt x="43091" y="81410"/>
                      </a:cubicBezTo>
                      <a:cubicBezTo>
                        <a:pt x="49559" y="81410"/>
                        <a:pt x="54797" y="79305"/>
                        <a:pt x="58779" y="75105"/>
                      </a:cubicBezTo>
                      <a:cubicBezTo>
                        <a:pt x="62770" y="70914"/>
                        <a:pt x="65180" y="65151"/>
                        <a:pt x="66027" y="57845"/>
                      </a:cubicBezTo>
                      <a:lnTo>
                        <a:pt x="81401" y="57845"/>
                      </a:lnTo>
                      <a:cubicBezTo>
                        <a:pt x="80553" y="68685"/>
                        <a:pt x="76733" y="77467"/>
                        <a:pt x="69933" y="84191"/>
                      </a:cubicBezTo>
                      <a:cubicBezTo>
                        <a:pt x="63122" y="90907"/>
                        <a:pt x="54178" y="94278"/>
                        <a:pt x="43091" y="94278"/>
                      </a:cubicBezTo>
                      <a:cubicBezTo>
                        <a:pt x="30575" y="94278"/>
                        <a:pt x="20269" y="89887"/>
                        <a:pt x="12154" y="81105"/>
                      </a:cubicBezTo>
                      <a:cubicBezTo>
                        <a:pt x="4039" y="72323"/>
                        <a:pt x="0" y="61008"/>
                        <a:pt x="0" y="47149"/>
                      </a:cubicBezTo>
                      <a:cubicBezTo>
                        <a:pt x="0" y="33376"/>
                        <a:pt x="3991" y="22069"/>
                        <a:pt x="11973" y="13249"/>
                      </a:cubicBezTo>
                      <a:cubicBezTo>
                        <a:pt x="19945" y="4410"/>
                        <a:pt x="30318" y="0"/>
                        <a:pt x="43091" y="0"/>
                      </a:cubicBezTo>
                      <a:close/>
                    </a:path>
                  </a:pathLst>
                </a:custGeom>
                <a:solidFill>
                  <a:srgbClr val="9D9D9D"/>
                </a:solidFill>
                <a:ln w="9525" cap="flat">
                  <a:noFill/>
                  <a:prstDash val="solid"/>
                  <a:miter/>
                </a:ln>
              </p:spPr>
              <p:txBody>
                <a:bodyPr rtlCol="0" anchor="ctr"/>
                <a:lstStyle/>
                <a:p>
                  <a:endParaRPr lang="de-DE"/>
                </a:p>
              </p:txBody>
            </p:sp>
            <p:sp>
              <p:nvSpPr>
                <p:cNvPr id="72" name="Freihandform: Form 667">
                  <a:extLst>
                    <a:ext uri="{FF2B5EF4-FFF2-40B4-BE49-F238E27FC236}">
                      <a16:creationId xmlns:a16="http://schemas.microsoft.com/office/drawing/2014/main" id="{4023B7A2-5872-234D-A905-8240BD9497CD}"/>
                    </a:ext>
                  </a:extLst>
                </p:cNvPr>
                <p:cNvSpPr/>
                <p:nvPr/>
              </p:nvSpPr>
              <p:spPr>
                <a:xfrm>
                  <a:off x="1969918" y="4467383"/>
                  <a:ext cx="72456" cy="89973"/>
                </a:xfrm>
                <a:custGeom>
                  <a:avLst/>
                  <a:gdLst>
                    <a:gd name="connsiteX0" fmla="*/ 15745 w 72456"/>
                    <a:gd name="connsiteY0" fmla="*/ 0 h 89973"/>
                    <a:gd name="connsiteX1" fmla="*/ 15745 w 72456"/>
                    <a:gd name="connsiteY1" fmla="*/ 35795 h 89973"/>
                    <a:gd name="connsiteX2" fmla="*/ 56702 w 72456"/>
                    <a:gd name="connsiteY2" fmla="*/ 35795 h 89973"/>
                    <a:gd name="connsiteX3" fmla="*/ 56702 w 72456"/>
                    <a:gd name="connsiteY3" fmla="*/ 0 h 89973"/>
                    <a:gd name="connsiteX4" fmla="*/ 72457 w 72456"/>
                    <a:gd name="connsiteY4" fmla="*/ 0 h 89973"/>
                    <a:gd name="connsiteX5" fmla="*/ 72457 w 72456"/>
                    <a:gd name="connsiteY5" fmla="*/ 89973 h 89973"/>
                    <a:gd name="connsiteX6" fmla="*/ 56702 w 72456"/>
                    <a:gd name="connsiteY6" fmla="*/ 89973 h 89973"/>
                    <a:gd name="connsiteX7" fmla="*/ 56702 w 72456"/>
                    <a:gd name="connsiteY7" fmla="*/ 49397 h 89973"/>
                    <a:gd name="connsiteX8" fmla="*/ 15745 w 72456"/>
                    <a:gd name="connsiteY8" fmla="*/ 49397 h 89973"/>
                    <a:gd name="connsiteX9" fmla="*/ 15745 w 72456"/>
                    <a:gd name="connsiteY9" fmla="*/ 89973 h 89973"/>
                    <a:gd name="connsiteX10" fmla="*/ 0 w 72456"/>
                    <a:gd name="connsiteY10" fmla="*/ 89973 h 89973"/>
                    <a:gd name="connsiteX11" fmla="*/ 0 w 72456"/>
                    <a:gd name="connsiteY11" fmla="*/ 0 h 89973"/>
                    <a:gd name="connsiteX12" fmla="*/ 15745 w 72456"/>
                    <a:gd name="connsiteY12"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56" h="89973">
                      <a:moveTo>
                        <a:pt x="15745" y="0"/>
                      </a:moveTo>
                      <a:lnTo>
                        <a:pt x="15745" y="35795"/>
                      </a:lnTo>
                      <a:lnTo>
                        <a:pt x="56702" y="35795"/>
                      </a:lnTo>
                      <a:lnTo>
                        <a:pt x="56702" y="0"/>
                      </a:lnTo>
                      <a:lnTo>
                        <a:pt x="72457" y="0"/>
                      </a:lnTo>
                      <a:lnTo>
                        <a:pt x="72457" y="89973"/>
                      </a:lnTo>
                      <a:lnTo>
                        <a:pt x="56702" y="89973"/>
                      </a:lnTo>
                      <a:lnTo>
                        <a:pt x="56702" y="49397"/>
                      </a:lnTo>
                      <a:lnTo>
                        <a:pt x="15745" y="49397"/>
                      </a:lnTo>
                      <a:lnTo>
                        <a:pt x="15745" y="89973"/>
                      </a:lnTo>
                      <a:lnTo>
                        <a:pt x="0" y="89973"/>
                      </a:lnTo>
                      <a:lnTo>
                        <a:pt x="0" y="0"/>
                      </a:lnTo>
                      <a:lnTo>
                        <a:pt x="15745" y="0"/>
                      </a:lnTo>
                      <a:close/>
                    </a:path>
                  </a:pathLst>
                </a:custGeom>
                <a:solidFill>
                  <a:srgbClr val="9D9D9D"/>
                </a:solidFill>
                <a:ln w="9525" cap="flat">
                  <a:noFill/>
                  <a:prstDash val="solid"/>
                  <a:miter/>
                </a:ln>
              </p:spPr>
              <p:txBody>
                <a:bodyPr rtlCol="0" anchor="ctr"/>
                <a:lstStyle/>
                <a:p>
                  <a:endParaRPr lang="de-DE"/>
                </a:p>
              </p:txBody>
            </p:sp>
            <p:sp>
              <p:nvSpPr>
                <p:cNvPr id="73" name="Freihandform: Form 668">
                  <a:extLst>
                    <a:ext uri="{FF2B5EF4-FFF2-40B4-BE49-F238E27FC236}">
                      <a16:creationId xmlns:a16="http://schemas.microsoft.com/office/drawing/2014/main" id="{7DD26CF0-22F8-F542-8582-CCAA7C8D0E7D}"/>
                    </a:ext>
                  </a:extLst>
                </p:cNvPr>
                <p:cNvSpPr/>
                <p:nvPr/>
              </p:nvSpPr>
              <p:spPr>
                <a:xfrm>
                  <a:off x="2059377" y="4467383"/>
                  <a:ext cx="117462" cy="89973"/>
                </a:xfrm>
                <a:custGeom>
                  <a:avLst/>
                  <a:gdLst>
                    <a:gd name="connsiteX0" fmla="*/ 16012 w 117462"/>
                    <a:gd name="connsiteY0" fmla="*/ 0 h 89973"/>
                    <a:gd name="connsiteX1" fmla="*/ 32261 w 117462"/>
                    <a:gd name="connsiteY1" fmla="*/ 68809 h 89973"/>
                    <a:gd name="connsiteX2" fmla="*/ 32518 w 117462"/>
                    <a:gd name="connsiteY2" fmla="*/ 68809 h 89973"/>
                    <a:gd name="connsiteX3" fmla="*/ 50654 w 117462"/>
                    <a:gd name="connsiteY3" fmla="*/ 0 h 89973"/>
                    <a:gd name="connsiteX4" fmla="*/ 66780 w 117462"/>
                    <a:gd name="connsiteY4" fmla="*/ 0 h 89973"/>
                    <a:gd name="connsiteX5" fmla="*/ 84430 w 117462"/>
                    <a:gd name="connsiteY5" fmla="*/ 68809 h 89973"/>
                    <a:gd name="connsiteX6" fmla="*/ 84687 w 117462"/>
                    <a:gd name="connsiteY6" fmla="*/ 68809 h 89973"/>
                    <a:gd name="connsiteX7" fmla="*/ 101451 w 117462"/>
                    <a:gd name="connsiteY7" fmla="*/ 0 h 89973"/>
                    <a:gd name="connsiteX8" fmla="*/ 117462 w 117462"/>
                    <a:gd name="connsiteY8" fmla="*/ 0 h 89973"/>
                    <a:gd name="connsiteX9" fmla="*/ 92640 w 117462"/>
                    <a:gd name="connsiteY9" fmla="*/ 89973 h 89973"/>
                    <a:gd name="connsiteX10" fmla="*/ 76629 w 117462"/>
                    <a:gd name="connsiteY10" fmla="*/ 89973 h 89973"/>
                    <a:gd name="connsiteX11" fmla="*/ 58607 w 117462"/>
                    <a:gd name="connsiteY11" fmla="*/ 21165 h 89973"/>
                    <a:gd name="connsiteX12" fmla="*/ 58360 w 117462"/>
                    <a:gd name="connsiteY12" fmla="*/ 21165 h 89973"/>
                    <a:gd name="connsiteX13" fmla="*/ 39957 w 117462"/>
                    <a:gd name="connsiteY13" fmla="*/ 89973 h 89973"/>
                    <a:gd name="connsiteX14" fmla="*/ 23698 w 117462"/>
                    <a:gd name="connsiteY14" fmla="*/ 89973 h 89973"/>
                    <a:gd name="connsiteX15" fmla="*/ 0 w 117462"/>
                    <a:gd name="connsiteY15" fmla="*/ 0 h 89973"/>
                    <a:gd name="connsiteX16" fmla="*/ 16012 w 117462"/>
                    <a:gd name="connsiteY16" fmla="*/ 0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462" h="89973">
                      <a:moveTo>
                        <a:pt x="16012" y="0"/>
                      </a:moveTo>
                      <a:lnTo>
                        <a:pt x="32261" y="68809"/>
                      </a:lnTo>
                      <a:lnTo>
                        <a:pt x="32518" y="68809"/>
                      </a:lnTo>
                      <a:lnTo>
                        <a:pt x="50654" y="0"/>
                      </a:lnTo>
                      <a:lnTo>
                        <a:pt x="66780" y="0"/>
                      </a:lnTo>
                      <a:lnTo>
                        <a:pt x="84430" y="68809"/>
                      </a:lnTo>
                      <a:lnTo>
                        <a:pt x="84687" y="68809"/>
                      </a:lnTo>
                      <a:lnTo>
                        <a:pt x="101451" y="0"/>
                      </a:lnTo>
                      <a:lnTo>
                        <a:pt x="117462" y="0"/>
                      </a:lnTo>
                      <a:lnTo>
                        <a:pt x="92640" y="89973"/>
                      </a:lnTo>
                      <a:lnTo>
                        <a:pt x="76629" y="89973"/>
                      </a:lnTo>
                      <a:lnTo>
                        <a:pt x="58607" y="21165"/>
                      </a:lnTo>
                      <a:lnTo>
                        <a:pt x="58360" y="21165"/>
                      </a:lnTo>
                      <a:lnTo>
                        <a:pt x="39957" y="89973"/>
                      </a:lnTo>
                      <a:lnTo>
                        <a:pt x="23698" y="89973"/>
                      </a:lnTo>
                      <a:lnTo>
                        <a:pt x="0" y="0"/>
                      </a:lnTo>
                      <a:lnTo>
                        <a:pt x="16012" y="0"/>
                      </a:lnTo>
                      <a:close/>
                    </a:path>
                  </a:pathLst>
                </a:custGeom>
                <a:solidFill>
                  <a:srgbClr val="9D9D9D"/>
                </a:solidFill>
                <a:ln w="9525" cap="flat">
                  <a:noFill/>
                  <a:prstDash val="solid"/>
                  <a:miter/>
                </a:ln>
              </p:spPr>
              <p:txBody>
                <a:bodyPr rtlCol="0" anchor="ctr"/>
                <a:lstStyle/>
                <a:p>
                  <a:endParaRPr lang="de-DE"/>
                </a:p>
              </p:txBody>
            </p:sp>
            <p:sp>
              <p:nvSpPr>
                <p:cNvPr id="74" name="Freihandform: Form 669">
                  <a:extLst>
                    <a:ext uri="{FF2B5EF4-FFF2-40B4-BE49-F238E27FC236}">
                      <a16:creationId xmlns:a16="http://schemas.microsoft.com/office/drawing/2014/main" id="{B030238B-11B5-EC4F-B8B2-94A8BEA451C7}"/>
                    </a:ext>
                  </a:extLst>
                </p:cNvPr>
                <p:cNvSpPr/>
                <p:nvPr/>
              </p:nvSpPr>
              <p:spPr>
                <a:xfrm>
                  <a:off x="2174191" y="4467383"/>
                  <a:ext cx="85944" cy="89973"/>
                </a:xfrm>
                <a:custGeom>
                  <a:avLst/>
                  <a:gdLst>
                    <a:gd name="connsiteX0" fmla="*/ 51283 w 85944"/>
                    <a:gd name="connsiteY0" fmla="*/ 0 h 89973"/>
                    <a:gd name="connsiteX1" fmla="*/ 85944 w 85944"/>
                    <a:gd name="connsiteY1" fmla="*/ 89973 h 89973"/>
                    <a:gd name="connsiteX2" fmla="*/ 69056 w 85944"/>
                    <a:gd name="connsiteY2" fmla="*/ 89973 h 89973"/>
                    <a:gd name="connsiteX3" fmla="*/ 60617 w 85944"/>
                    <a:gd name="connsiteY3" fmla="*/ 66161 h 89973"/>
                    <a:gd name="connsiteX4" fmla="*/ 24698 w 85944"/>
                    <a:gd name="connsiteY4" fmla="*/ 66161 h 89973"/>
                    <a:gd name="connsiteX5" fmla="*/ 16259 w 85944"/>
                    <a:gd name="connsiteY5" fmla="*/ 89973 h 89973"/>
                    <a:gd name="connsiteX6" fmla="*/ 0 w 85944"/>
                    <a:gd name="connsiteY6" fmla="*/ 89973 h 89973"/>
                    <a:gd name="connsiteX7" fmla="*/ 34528 w 85944"/>
                    <a:gd name="connsiteY7" fmla="*/ 0 h 89973"/>
                    <a:gd name="connsiteX8" fmla="*/ 51283 w 85944"/>
                    <a:gd name="connsiteY8" fmla="*/ 0 h 89973"/>
                    <a:gd name="connsiteX9" fmla="*/ 42577 w 85944"/>
                    <a:gd name="connsiteY9" fmla="*/ 15507 h 89973"/>
                    <a:gd name="connsiteX10" fmla="*/ 28966 w 85944"/>
                    <a:gd name="connsiteY10" fmla="*/ 54197 h 89973"/>
                    <a:gd name="connsiteX11" fmla="*/ 56436 w 85944"/>
                    <a:gd name="connsiteY11" fmla="*/ 54197 h 89973"/>
                    <a:gd name="connsiteX12" fmla="*/ 42958 w 85944"/>
                    <a:gd name="connsiteY12" fmla="*/ 15507 h 89973"/>
                    <a:gd name="connsiteX13" fmla="*/ 42577 w 85944"/>
                    <a:gd name="connsiteY13" fmla="*/ 15507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944" h="89973">
                      <a:moveTo>
                        <a:pt x="51283" y="0"/>
                      </a:moveTo>
                      <a:lnTo>
                        <a:pt x="85944" y="89973"/>
                      </a:lnTo>
                      <a:lnTo>
                        <a:pt x="69056" y="89973"/>
                      </a:lnTo>
                      <a:lnTo>
                        <a:pt x="60617" y="66161"/>
                      </a:lnTo>
                      <a:lnTo>
                        <a:pt x="24698" y="66161"/>
                      </a:lnTo>
                      <a:lnTo>
                        <a:pt x="16259" y="89973"/>
                      </a:lnTo>
                      <a:lnTo>
                        <a:pt x="0" y="89973"/>
                      </a:lnTo>
                      <a:lnTo>
                        <a:pt x="34528" y="0"/>
                      </a:lnTo>
                      <a:lnTo>
                        <a:pt x="51283" y="0"/>
                      </a:lnTo>
                      <a:close/>
                      <a:moveTo>
                        <a:pt x="42577" y="15507"/>
                      </a:moveTo>
                      <a:lnTo>
                        <a:pt x="28966" y="54197"/>
                      </a:lnTo>
                      <a:lnTo>
                        <a:pt x="56436" y="54197"/>
                      </a:lnTo>
                      <a:lnTo>
                        <a:pt x="42958" y="15507"/>
                      </a:lnTo>
                      <a:lnTo>
                        <a:pt x="42577" y="15507"/>
                      </a:lnTo>
                      <a:close/>
                    </a:path>
                  </a:pathLst>
                </a:custGeom>
                <a:solidFill>
                  <a:srgbClr val="9D9D9D"/>
                </a:solidFill>
                <a:ln w="9525" cap="flat">
                  <a:noFill/>
                  <a:prstDash val="solid"/>
                  <a:miter/>
                </a:ln>
              </p:spPr>
              <p:txBody>
                <a:bodyPr rtlCol="0" anchor="ctr"/>
                <a:lstStyle/>
                <a:p>
                  <a:endParaRPr lang="de-DE"/>
                </a:p>
              </p:txBody>
            </p:sp>
            <p:sp>
              <p:nvSpPr>
                <p:cNvPr id="75" name="Freihandform: Form 670">
                  <a:extLst>
                    <a:ext uri="{FF2B5EF4-FFF2-40B4-BE49-F238E27FC236}">
                      <a16:creationId xmlns:a16="http://schemas.microsoft.com/office/drawing/2014/main" id="{24EE2355-BF3A-D844-BE29-BAEDD401DC16}"/>
                    </a:ext>
                  </a:extLst>
                </p:cNvPr>
                <p:cNvSpPr/>
                <p:nvPr/>
              </p:nvSpPr>
              <p:spPr>
                <a:xfrm>
                  <a:off x="2276251" y="4467383"/>
                  <a:ext cx="76104" cy="89973"/>
                </a:xfrm>
                <a:custGeom>
                  <a:avLst/>
                  <a:gdLst>
                    <a:gd name="connsiteX0" fmla="*/ 43605 w 76104"/>
                    <a:gd name="connsiteY0" fmla="*/ 0 h 89973"/>
                    <a:gd name="connsiteX1" fmla="*/ 64960 w 76104"/>
                    <a:gd name="connsiteY1" fmla="*/ 6172 h 89973"/>
                    <a:gd name="connsiteX2" fmla="*/ 72714 w 76104"/>
                    <a:gd name="connsiteY2" fmla="*/ 24317 h 89973"/>
                    <a:gd name="connsiteX3" fmla="*/ 57836 w 76104"/>
                    <a:gd name="connsiteY3" fmla="*/ 47006 h 89973"/>
                    <a:gd name="connsiteX4" fmla="*/ 57836 w 76104"/>
                    <a:gd name="connsiteY4" fmla="*/ 47254 h 89973"/>
                    <a:gd name="connsiteX5" fmla="*/ 67789 w 76104"/>
                    <a:gd name="connsiteY5" fmla="*/ 53169 h 89973"/>
                    <a:gd name="connsiteX6" fmla="*/ 71190 w 76104"/>
                    <a:gd name="connsiteY6" fmla="*/ 66523 h 89973"/>
                    <a:gd name="connsiteX7" fmla="*/ 76105 w 76104"/>
                    <a:gd name="connsiteY7" fmla="*/ 89964 h 89973"/>
                    <a:gd name="connsiteX8" fmla="*/ 59226 w 76104"/>
                    <a:gd name="connsiteY8" fmla="*/ 89964 h 89973"/>
                    <a:gd name="connsiteX9" fmla="*/ 56836 w 76104"/>
                    <a:gd name="connsiteY9" fmla="*/ 76610 h 89973"/>
                    <a:gd name="connsiteX10" fmla="*/ 52664 w 76104"/>
                    <a:gd name="connsiteY10" fmla="*/ 57712 h 89973"/>
                    <a:gd name="connsiteX11" fmla="*/ 39433 w 76104"/>
                    <a:gd name="connsiteY11" fmla="*/ 52921 h 89973"/>
                    <a:gd name="connsiteX12" fmla="*/ 15745 w 76104"/>
                    <a:gd name="connsiteY12" fmla="*/ 52921 h 89973"/>
                    <a:gd name="connsiteX13" fmla="*/ 15745 w 76104"/>
                    <a:gd name="connsiteY13" fmla="*/ 89973 h 89973"/>
                    <a:gd name="connsiteX14" fmla="*/ 0 w 76104"/>
                    <a:gd name="connsiteY14" fmla="*/ 89973 h 89973"/>
                    <a:gd name="connsiteX15" fmla="*/ 0 w 76104"/>
                    <a:gd name="connsiteY15" fmla="*/ 0 h 89973"/>
                    <a:gd name="connsiteX16" fmla="*/ 43605 w 76104"/>
                    <a:gd name="connsiteY16" fmla="*/ 0 h 89973"/>
                    <a:gd name="connsiteX17" fmla="*/ 41967 w 76104"/>
                    <a:gd name="connsiteY17" fmla="*/ 40958 h 89973"/>
                    <a:gd name="connsiteX18" fmla="*/ 56959 w 76104"/>
                    <a:gd name="connsiteY18" fmla="*/ 26594 h 89973"/>
                    <a:gd name="connsiteX19" fmla="*/ 53369 w 76104"/>
                    <a:gd name="connsiteY19" fmla="*/ 16192 h 89973"/>
                    <a:gd name="connsiteX20" fmla="*/ 41834 w 76104"/>
                    <a:gd name="connsiteY20" fmla="*/ 12859 h 89973"/>
                    <a:gd name="connsiteX21" fmla="*/ 15754 w 76104"/>
                    <a:gd name="connsiteY21" fmla="*/ 12859 h 89973"/>
                    <a:gd name="connsiteX22" fmla="*/ 15754 w 76104"/>
                    <a:gd name="connsiteY22" fmla="*/ 40958 h 89973"/>
                    <a:gd name="connsiteX23" fmla="*/ 41967 w 76104"/>
                    <a:gd name="connsiteY23" fmla="*/ 40958 h 8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104" h="89973">
                      <a:moveTo>
                        <a:pt x="43605" y="0"/>
                      </a:moveTo>
                      <a:cubicBezTo>
                        <a:pt x="52673" y="0"/>
                        <a:pt x="59798" y="2067"/>
                        <a:pt x="64960" y="6172"/>
                      </a:cubicBezTo>
                      <a:cubicBezTo>
                        <a:pt x="70133" y="10297"/>
                        <a:pt x="72714" y="16335"/>
                        <a:pt x="72714" y="24317"/>
                      </a:cubicBezTo>
                      <a:cubicBezTo>
                        <a:pt x="72714" y="35995"/>
                        <a:pt x="67751" y="43558"/>
                        <a:pt x="57836" y="47006"/>
                      </a:cubicBezTo>
                      <a:lnTo>
                        <a:pt x="57836" y="47254"/>
                      </a:lnTo>
                      <a:cubicBezTo>
                        <a:pt x="62198" y="47844"/>
                        <a:pt x="65522" y="49816"/>
                        <a:pt x="67789" y="53169"/>
                      </a:cubicBezTo>
                      <a:cubicBezTo>
                        <a:pt x="70056" y="56540"/>
                        <a:pt x="71190" y="60979"/>
                        <a:pt x="71190" y="66523"/>
                      </a:cubicBezTo>
                      <a:cubicBezTo>
                        <a:pt x="71190" y="78372"/>
                        <a:pt x="72828" y="86182"/>
                        <a:pt x="76105" y="89964"/>
                      </a:cubicBezTo>
                      <a:lnTo>
                        <a:pt x="59226" y="89964"/>
                      </a:lnTo>
                      <a:cubicBezTo>
                        <a:pt x="57626" y="87697"/>
                        <a:pt x="56836" y="83249"/>
                        <a:pt x="56836" y="76610"/>
                      </a:cubicBezTo>
                      <a:cubicBezTo>
                        <a:pt x="56836" y="67208"/>
                        <a:pt x="55445" y="60903"/>
                        <a:pt x="52664" y="57712"/>
                      </a:cubicBezTo>
                      <a:cubicBezTo>
                        <a:pt x="49892" y="54521"/>
                        <a:pt x="45482" y="52921"/>
                        <a:pt x="39433" y="52921"/>
                      </a:cubicBezTo>
                      <a:lnTo>
                        <a:pt x="15745" y="52921"/>
                      </a:lnTo>
                      <a:lnTo>
                        <a:pt x="15745" y="89973"/>
                      </a:lnTo>
                      <a:lnTo>
                        <a:pt x="0" y="89973"/>
                      </a:lnTo>
                      <a:lnTo>
                        <a:pt x="0" y="0"/>
                      </a:lnTo>
                      <a:lnTo>
                        <a:pt x="43605" y="0"/>
                      </a:lnTo>
                      <a:close/>
                      <a:moveTo>
                        <a:pt x="41967" y="40958"/>
                      </a:moveTo>
                      <a:cubicBezTo>
                        <a:pt x="51968" y="40958"/>
                        <a:pt x="56959" y="36166"/>
                        <a:pt x="56959" y="26594"/>
                      </a:cubicBezTo>
                      <a:cubicBezTo>
                        <a:pt x="56959" y="21888"/>
                        <a:pt x="55759" y="18431"/>
                        <a:pt x="53369" y="16192"/>
                      </a:cubicBezTo>
                      <a:cubicBezTo>
                        <a:pt x="50978" y="13973"/>
                        <a:pt x="47130" y="12859"/>
                        <a:pt x="41834" y="12859"/>
                      </a:cubicBezTo>
                      <a:lnTo>
                        <a:pt x="15754" y="12859"/>
                      </a:lnTo>
                      <a:lnTo>
                        <a:pt x="15754" y="40958"/>
                      </a:lnTo>
                      <a:lnTo>
                        <a:pt x="41967" y="40958"/>
                      </a:lnTo>
                      <a:close/>
                    </a:path>
                  </a:pathLst>
                </a:custGeom>
                <a:solidFill>
                  <a:srgbClr val="9D9D9D"/>
                </a:solidFill>
                <a:ln w="9525" cap="flat">
                  <a:noFill/>
                  <a:prstDash val="solid"/>
                  <a:miter/>
                </a:ln>
              </p:spPr>
              <p:txBody>
                <a:bodyPr rtlCol="0" anchor="ctr"/>
                <a:lstStyle/>
                <a:p>
                  <a:endParaRPr lang="de-DE"/>
                </a:p>
              </p:txBody>
            </p:sp>
            <p:sp>
              <p:nvSpPr>
                <p:cNvPr id="76" name="Freihandform: Form 671">
                  <a:extLst>
                    <a:ext uri="{FF2B5EF4-FFF2-40B4-BE49-F238E27FC236}">
                      <a16:creationId xmlns:a16="http://schemas.microsoft.com/office/drawing/2014/main" id="{C61DBB41-FC19-1840-8245-340D3738F87F}"/>
                    </a:ext>
                  </a:extLst>
                </p:cNvPr>
                <p:cNvSpPr/>
                <p:nvPr/>
              </p:nvSpPr>
              <p:spPr>
                <a:xfrm>
                  <a:off x="2368377" y="4467383"/>
                  <a:ext cx="73713" cy="89982"/>
                </a:xfrm>
                <a:custGeom>
                  <a:avLst/>
                  <a:gdLst>
                    <a:gd name="connsiteX0" fmla="*/ 72447 w 73713"/>
                    <a:gd name="connsiteY0" fmla="*/ 0 h 89982"/>
                    <a:gd name="connsiteX1" fmla="*/ 72447 w 73713"/>
                    <a:gd name="connsiteY1" fmla="*/ 11973 h 89982"/>
                    <a:gd name="connsiteX2" fmla="*/ 20031 w 73713"/>
                    <a:gd name="connsiteY2" fmla="*/ 76371 h 89982"/>
                    <a:gd name="connsiteX3" fmla="*/ 73714 w 73713"/>
                    <a:gd name="connsiteY3" fmla="*/ 76371 h 89982"/>
                    <a:gd name="connsiteX4" fmla="*/ 73714 w 73713"/>
                    <a:gd name="connsiteY4" fmla="*/ 89983 h 89982"/>
                    <a:gd name="connsiteX5" fmla="*/ 0 w 73713"/>
                    <a:gd name="connsiteY5" fmla="*/ 89983 h 89982"/>
                    <a:gd name="connsiteX6" fmla="*/ 0 w 73713"/>
                    <a:gd name="connsiteY6" fmla="*/ 77124 h 89982"/>
                    <a:gd name="connsiteX7" fmla="*/ 52416 w 73713"/>
                    <a:gd name="connsiteY7" fmla="*/ 13611 h 89982"/>
                    <a:gd name="connsiteX8" fmla="*/ 4029 w 73713"/>
                    <a:gd name="connsiteY8" fmla="*/ 13611 h 89982"/>
                    <a:gd name="connsiteX9" fmla="*/ 4029 w 73713"/>
                    <a:gd name="connsiteY9" fmla="*/ 0 h 89982"/>
                    <a:gd name="connsiteX10" fmla="*/ 72447 w 73713"/>
                    <a:gd name="connsiteY10" fmla="*/ 0 h 8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13" h="89982">
                      <a:moveTo>
                        <a:pt x="72447" y="0"/>
                      </a:moveTo>
                      <a:lnTo>
                        <a:pt x="72447" y="11973"/>
                      </a:lnTo>
                      <a:lnTo>
                        <a:pt x="20031" y="76371"/>
                      </a:lnTo>
                      <a:lnTo>
                        <a:pt x="73714" y="76371"/>
                      </a:lnTo>
                      <a:lnTo>
                        <a:pt x="73714" y="89983"/>
                      </a:lnTo>
                      <a:lnTo>
                        <a:pt x="0" y="89983"/>
                      </a:lnTo>
                      <a:lnTo>
                        <a:pt x="0" y="77124"/>
                      </a:lnTo>
                      <a:lnTo>
                        <a:pt x="52416" y="13611"/>
                      </a:lnTo>
                      <a:lnTo>
                        <a:pt x="4029" y="13611"/>
                      </a:lnTo>
                      <a:lnTo>
                        <a:pt x="4029" y="0"/>
                      </a:lnTo>
                      <a:lnTo>
                        <a:pt x="72447" y="0"/>
                      </a:lnTo>
                      <a:close/>
                    </a:path>
                  </a:pathLst>
                </a:custGeom>
                <a:solidFill>
                  <a:srgbClr val="9D9D9D"/>
                </a:solidFill>
                <a:ln w="9525" cap="flat">
                  <a:noFill/>
                  <a:prstDash val="solid"/>
                  <a:miter/>
                </a:ln>
              </p:spPr>
              <p:txBody>
                <a:bodyPr rtlCol="0" anchor="ctr"/>
                <a:lstStyle/>
                <a:p>
                  <a:endParaRPr lang="de-DE"/>
                </a:p>
              </p:txBody>
            </p:sp>
          </p:grpSp>
          <p:sp>
            <p:nvSpPr>
              <p:cNvPr id="47" name="Freihandform: Form 662">
                <a:extLst>
                  <a:ext uri="{FF2B5EF4-FFF2-40B4-BE49-F238E27FC236}">
                    <a16:creationId xmlns:a16="http://schemas.microsoft.com/office/drawing/2014/main" id="{FDBFAEDC-08D6-2848-8552-FD2AA62DF459}"/>
                  </a:ext>
                </a:extLst>
              </p:cNvPr>
              <p:cNvSpPr/>
              <p:nvPr/>
            </p:nvSpPr>
            <p:spPr>
              <a:xfrm>
                <a:off x="1636600" y="4467383"/>
                <a:ext cx="15754" cy="89982"/>
              </a:xfrm>
              <a:custGeom>
                <a:avLst/>
                <a:gdLst>
                  <a:gd name="connsiteX0" fmla="*/ 15754 w 15754"/>
                  <a:gd name="connsiteY0" fmla="*/ 0 h 89982"/>
                  <a:gd name="connsiteX1" fmla="*/ 15754 w 15754"/>
                  <a:gd name="connsiteY1" fmla="*/ 89983 h 89982"/>
                  <a:gd name="connsiteX2" fmla="*/ 0 w 15754"/>
                  <a:gd name="connsiteY2" fmla="*/ 89983 h 89982"/>
                  <a:gd name="connsiteX3" fmla="*/ 0 w 15754"/>
                  <a:gd name="connsiteY3" fmla="*/ 0 h 89982"/>
                  <a:gd name="connsiteX4" fmla="*/ 15754 w 15754"/>
                  <a:gd name="connsiteY4" fmla="*/ 0 h 89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4" h="89982">
                    <a:moveTo>
                      <a:pt x="15754" y="0"/>
                    </a:moveTo>
                    <a:lnTo>
                      <a:pt x="15754" y="89983"/>
                    </a:lnTo>
                    <a:lnTo>
                      <a:pt x="0" y="89983"/>
                    </a:lnTo>
                    <a:lnTo>
                      <a:pt x="0" y="0"/>
                    </a:lnTo>
                    <a:lnTo>
                      <a:pt x="15754" y="0"/>
                    </a:lnTo>
                    <a:close/>
                  </a:path>
                </a:pathLst>
              </a:custGeom>
              <a:solidFill>
                <a:srgbClr val="6E1E6E"/>
              </a:solidFill>
              <a:ln w="9525" cap="flat">
                <a:noFill/>
                <a:prstDash val="solid"/>
                <a:miter/>
              </a:ln>
            </p:spPr>
            <p:txBody>
              <a:bodyPr rtlCol="0" anchor="ctr"/>
              <a:lstStyle/>
              <a:p>
                <a:endParaRPr lang="de-DE"/>
              </a:p>
            </p:txBody>
          </p:sp>
          <p:sp>
            <p:nvSpPr>
              <p:cNvPr id="48" name="Freihandform: Form 663">
                <a:extLst>
                  <a:ext uri="{FF2B5EF4-FFF2-40B4-BE49-F238E27FC236}">
                    <a16:creationId xmlns:a16="http://schemas.microsoft.com/office/drawing/2014/main" id="{D493483B-CA1C-2A43-BEC2-416DE40D1F3B}"/>
                  </a:ext>
                </a:extLst>
              </p:cNvPr>
              <p:cNvSpPr/>
              <p:nvPr/>
            </p:nvSpPr>
            <p:spPr>
              <a:xfrm>
                <a:off x="1668728" y="4467383"/>
                <a:ext cx="72847" cy="89992"/>
              </a:xfrm>
              <a:custGeom>
                <a:avLst/>
                <a:gdLst>
                  <a:gd name="connsiteX0" fmla="*/ 72847 w 72847"/>
                  <a:gd name="connsiteY0" fmla="*/ 0 h 89992"/>
                  <a:gd name="connsiteX1" fmla="*/ 72847 w 72847"/>
                  <a:gd name="connsiteY1" fmla="*/ 13621 h 89992"/>
                  <a:gd name="connsiteX2" fmla="*/ 44234 w 72847"/>
                  <a:gd name="connsiteY2" fmla="*/ 13621 h 89992"/>
                  <a:gd name="connsiteX3" fmla="*/ 44234 w 72847"/>
                  <a:gd name="connsiteY3" fmla="*/ 89992 h 89992"/>
                  <a:gd name="connsiteX4" fmla="*/ 28480 w 72847"/>
                  <a:gd name="connsiteY4" fmla="*/ 89992 h 89992"/>
                  <a:gd name="connsiteX5" fmla="*/ 28480 w 72847"/>
                  <a:gd name="connsiteY5" fmla="*/ 13621 h 89992"/>
                  <a:gd name="connsiteX6" fmla="*/ 0 w 72847"/>
                  <a:gd name="connsiteY6" fmla="*/ 13621 h 89992"/>
                  <a:gd name="connsiteX7" fmla="*/ 0 w 72847"/>
                  <a:gd name="connsiteY7" fmla="*/ 0 h 89992"/>
                  <a:gd name="connsiteX8" fmla="*/ 72847 w 72847"/>
                  <a:gd name="connsiteY8" fmla="*/ 0 h 8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47" h="89992">
                    <a:moveTo>
                      <a:pt x="72847" y="0"/>
                    </a:moveTo>
                    <a:lnTo>
                      <a:pt x="72847" y="13621"/>
                    </a:lnTo>
                    <a:lnTo>
                      <a:pt x="44234" y="13621"/>
                    </a:lnTo>
                    <a:lnTo>
                      <a:pt x="44234" y="89992"/>
                    </a:lnTo>
                    <a:lnTo>
                      <a:pt x="28480" y="89992"/>
                    </a:lnTo>
                    <a:lnTo>
                      <a:pt x="28480" y="13621"/>
                    </a:lnTo>
                    <a:lnTo>
                      <a:pt x="0" y="13621"/>
                    </a:lnTo>
                    <a:lnTo>
                      <a:pt x="0" y="0"/>
                    </a:lnTo>
                    <a:lnTo>
                      <a:pt x="72847" y="0"/>
                    </a:lnTo>
                    <a:close/>
                  </a:path>
                </a:pathLst>
              </a:custGeom>
              <a:solidFill>
                <a:srgbClr val="6E1E6E"/>
              </a:solidFill>
              <a:ln w="9525" cap="flat">
                <a:noFill/>
                <a:prstDash val="solid"/>
                <a:miter/>
              </a:ln>
            </p:spPr>
            <p:txBody>
              <a:bodyPr rtlCol="0" anchor="ctr"/>
              <a:lstStyle/>
              <a:p>
                <a:endParaRPr lang="de-DE"/>
              </a:p>
            </p:txBody>
          </p:sp>
        </p:grpSp>
      </p:grpSp>
      <p:pic>
        <p:nvPicPr>
          <p:cNvPr id="34" name="Picture 33" descr="A person with a bow tie&#10;&#10;Description automatically generated with medium confidence">
            <a:extLst>
              <a:ext uri="{FF2B5EF4-FFF2-40B4-BE49-F238E27FC236}">
                <a16:creationId xmlns:a16="http://schemas.microsoft.com/office/drawing/2014/main" id="{F5983939-A6B8-E848-A2F4-BDEDD888BB77}"/>
              </a:ext>
            </a:extLst>
          </p:cNvPr>
          <p:cNvPicPr>
            <a:picLocks noChangeAspect="1"/>
          </p:cNvPicPr>
          <p:nvPr/>
        </p:nvPicPr>
        <p:blipFill>
          <a:blip r:embed="rId5"/>
          <a:stretch>
            <a:fillRect/>
          </a:stretch>
        </p:blipFill>
        <p:spPr>
          <a:xfrm>
            <a:off x="7072072" y="263044"/>
            <a:ext cx="812803" cy="771218"/>
          </a:xfrm>
          <a:prstGeom prst="rect">
            <a:avLst/>
          </a:prstGeom>
        </p:spPr>
      </p:pic>
      <p:pic>
        <p:nvPicPr>
          <p:cNvPr id="35" name="Picture 34" descr="Qr code&#10;&#10;Description automatically generated">
            <a:extLst>
              <a:ext uri="{FF2B5EF4-FFF2-40B4-BE49-F238E27FC236}">
                <a16:creationId xmlns:a16="http://schemas.microsoft.com/office/drawing/2014/main" id="{A24E9C83-A11F-1049-B09C-5B180AB5B755}"/>
              </a:ext>
            </a:extLst>
          </p:cNvPr>
          <p:cNvPicPr>
            <a:picLocks noChangeAspect="1"/>
          </p:cNvPicPr>
          <p:nvPr/>
        </p:nvPicPr>
        <p:blipFill>
          <a:blip r:embed="rId6"/>
          <a:stretch>
            <a:fillRect/>
          </a:stretch>
        </p:blipFill>
        <p:spPr>
          <a:xfrm>
            <a:off x="7072072" y="4927071"/>
            <a:ext cx="1566650" cy="1566650"/>
          </a:xfrm>
          <a:prstGeom prst="rect">
            <a:avLst/>
          </a:prstGeom>
        </p:spPr>
      </p:pic>
      <p:sp>
        <p:nvSpPr>
          <p:cNvPr id="23" name="TextBox 22">
            <a:extLst>
              <a:ext uri="{FF2B5EF4-FFF2-40B4-BE49-F238E27FC236}">
                <a16:creationId xmlns:a16="http://schemas.microsoft.com/office/drawing/2014/main" id="{6B5385F7-7C8C-EA48-B07A-4480009E62F3}"/>
              </a:ext>
            </a:extLst>
          </p:cNvPr>
          <p:cNvSpPr txBox="1"/>
          <p:nvPr/>
        </p:nvSpPr>
        <p:spPr>
          <a:xfrm>
            <a:off x="6942214" y="3685523"/>
            <a:ext cx="3068621" cy="1015663"/>
          </a:xfrm>
          <a:prstGeom prst="rect">
            <a:avLst/>
          </a:prstGeom>
          <a:noFill/>
        </p:spPr>
        <p:txBody>
          <a:bodyPr wrap="square" rtlCol="0">
            <a:spAutoFit/>
          </a:bodyPr>
          <a:lstStyle/>
          <a:p>
            <a:r>
              <a:rPr lang="en-GB" sz="1200" dirty="0">
                <a:solidFill>
                  <a:srgbClr val="70267D"/>
                </a:solidFill>
                <a:hlinkClick r:id="rId7">
                  <a:extLst>
                    <a:ext uri="{A12FA001-AC4F-418D-AE19-62706E023703}">
                      <ahyp:hlinkClr xmlns:ahyp="http://schemas.microsoft.com/office/drawing/2018/hyperlinkcolor" val="tx"/>
                    </a:ext>
                  </a:extLst>
                </a:hlinkClick>
              </a:rPr>
              <a:t>https://github.com/atkuzmanov</a:t>
            </a:r>
            <a:endParaRPr lang="en-GB" sz="1200" dirty="0">
              <a:solidFill>
                <a:srgbClr val="70267D"/>
              </a:solidFill>
            </a:endParaRPr>
          </a:p>
          <a:p>
            <a:r>
              <a:rPr lang="en-GB" sz="1200" dirty="0">
                <a:solidFill>
                  <a:srgbClr val="70267D"/>
                </a:solidFill>
                <a:hlinkClick r:id="rId8">
                  <a:extLst>
                    <a:ext uri="{A12FA001-AC4F-418D-AE19-62706E023703}">
                      <ahyp:hlinkClr xmlns:ahyp="http://schemas.microsoft.com/office/drawing/2018/hyperlinkcolor" val="tx"/>
                    </a:ext>
                  </a:extLst>
                </a:hlinkClick>
              </a:rPr>
              <a:t>https://www.linkedin.com/in/atkuzmanov/</a:t>
            </a:r>
            <a:endParaRPr lang="en-GB" sz="1200" dirty="0">
              <a:solidFill>
                <a:srgbClr val="70267D"/>
              </a:solidFill>
            </a:endParaRPr>
          </a:p>
          <a:p>
            <a:r>
              <a:rPr lang="en-GB" sz="1200" dirty="0">
                <a:solidFill>
                  <a:srgbClr val="70267D"/>
                </a:solidFill>
                <a:hlinkClick r:id="rId9">
                  <a:extLst>
                    <a:ext uri="{A12FA001-AC4F-418D-AE19-62706E023703}">
                      <ahyp:hlinkClr xmlns:ahyp="http://schemas.microsoft.com/office/drawing/2018/hyperlinkcolor" val="tx"/>
                    </a:ext>
                  </a:extLst>
                </a:hlinkClick>
              </a:rPr>
              <a:t>https://twitter.com/atkuzmanov</a:t>
            </a:r>
            <a:endParaRPr lang="en-GB" sz="1200" dirty="0">
              <a:solidFill>
                <a:srgbClr val="70267D"/>
              </a:solidFill>
            </a:endParaRPr>
          </a:p>
          <a:p>
            <a:r>
              <a:rPr lang="en-GB" sz="1200" dirty="0">
                <a:solidFill>
                  <a:srgbClr val="70267D"/>
                </a:solidFill>
                <a:hlinkClick r:id="rId10">
                  <a:extLst>
                    <a:ext uri="{A12FA001-AC4F-418D-AE19-62706E023703}">
                      <ahyp:hlinkClr xmlns:ahyp="http://schemas.microsoft.com/office/drawing/2018/hyperlinkcolor" val="tx"/>
                    </a:ext>
                  </a:extLst>
                </a:hlinkClick>
              </a:rPr>
              <a:t>https://linktr.ee/atkuzmanov</a:t>
            </a:r>
            <a:br>
              <a:rPr lang="en-GB" sz="1200" dirty="0">
                <a:solidFill>
                  <a:srgbClr val="70267D"/>
                </a:solidFill>
              </a:rPr>
            </a:br>
            <a:r>
              <a:rPr lang="en-GB" sz="1200" dirty="0">
                <a:solidFill>
                  <a:srgbClr val="70267D"/>
                </a:solidFill>
                <a:hlinkClick r:id="rId11">
                  <a:extLst>
                    <a:ext uri="{A12FA001-AC4F-418D-AE19-62706E023703}">
                      <ahyp:hlinkClr xmlns:ahyp="http://schemas.microsoft.com/office/drawing/2018/hyperlinkcolor" val="tx"/>
                    </a:ext>
                  </a:extLst>
                </a:hlinkClick>
              </a:rPr>
              <a:t>https://atkuzmanov.wordpress.com/</a:t>
            </a:r>
            <a:endParaRPr lang="en-GB" sz="1200" dirty="0">
              <a:solidFill>
                <a:srgbClr val="70267D"/>
              </a:solidFill>
            </a:endParaRPr>
          </a:p>
        </p:txBody>
      </p:sp>
      <p:sp>
        <p:nvSpPr>
          <p:cNvPr id="24" name="TextBox 23">
            <a:extLst>
              <a:ext uri="{FF2B5EF4-FFF2-40B4-BE49-F238E27FC236}">
                <a16:creationId xmlns:a16="http://schemas.microsoft.com/office/drawing/2014/main" id="{7ECA717C-5FD0-E543-AEFC-0D803CB578A2}"/>
              </a:ext>
            </a:extLst>
          </p:cNvPr>
          <p:cNvSpPr txBox="1"/>
          <p:nvPr/>
        </p:nvSpPr>
        <p:spPr>
          <a:xfrm>
            <a:off x="6098944" y="3140968"/>
            <a:ext cx="1452634" cy="1785104"/>
          </a:xfrm>
          <a:prstGeom prst="rect">
            <a:avLst/>
          </a:prstGeom>
          <a:noFill/>
        </p:spPr>
        <p:txBody>
          <a:bodyPr wrap="square" rtlCol="0">
            <a:spAutoFit/>
          </a:bodyPr>
          <a:lstStyle/>
          <a:p>
            <a:pPr algn="ctr"/>
            <a:r>
              <a:rPr lang="en-GB" sz="11000" dirty="0">
                <a:latin typeface="Arial Narrow" panose="020B0604020202020204" pitchFamily="34" charset="0"/>
                <a:cs typeface="Arial Narrow" panose="020B0604020202020204" pitchFamily="34" charset="0"/>
              </a:rPr>
              <a:t>{</a:t>
            </a:r>
          </a:p>
        </p:txBody>
      </p:sp>
      <p:sp>
        <p:nvSpPr>
          <p:cNvPr id="26" name="TextBox 25">
            <a:extLst>
              <a:ext uri="{FF2B5EF4-FFF2-40B4-BE49-F238E27FC236}">
                <a16:creationId xmlns:a16="http://schemas.microsoft.com/office/drawing/2014/main" id="{25213BFB-C496-E841-97EF-4D51947C2357}"/>
              </a:ext>
            </a:extLst>
          </p:cNvPr>
          <p:cNvSpPr txBox="1"/>
          <p:nvPr/>
        </p:nvSpPr>
        <p:spPr>
          <a:xfrm>
            <a:off x="9206299" y="3140968"/>
            <a:ext cx="1452634" cy="1785104"/>
          </a:xfrm>
          <a:prstGeom prst="rect">
            <a:avLst/>
          </a:prstGeom>
          <a:noFill/>
        </p:spPr>
        <p:txBody>
          <a:bodyPr wrap="square" rtlCol="0">
            <a:spAutoFit/>
          </a:bodyPr>
          <a:lstStyle/>
          <a:p>
            <a:pPr algn="ctr"/>
            <a:r>
              <a:rPr lang="en-GB" sz="11000" dirty="0">
                <a:latin typeface="Arial Narrow" panose="020B0604020202020204" pitchFamily="34" charset="0"/>
                <a:cs typeface="Arial Narrow" panose="020B0604020202020204" pitchFamily="34" charset="0"/>
              </a:rPr>
              <a:t>}</a:t>
            </a:r>
          </a:p>
        </p:txBody>
      </p:sp>
    </p:spTree>
    <p:extLst>
      <p:ext uri="{BB962C8B-B14F-4D97-AF65-F5344CB8AC3E}">
        <p14:creationId xmlns:p14="http://schemas.microsoft.com/office/powerpoint/2010/main" val="170392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checkerboard(down)">
                                      <p:cBhvr>
                                        <p:cTn id="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77BE781E-AF74-4275-89D5-EECACB150CA3}"/>
              </a:ext>
            </a:extLst>
          </p:cNvPr>
          <p:cNvSpPr>
            <a:spLocks noGrp="1"/>
          </p:cNvSpPr>
          <p:nvPr>
            <p:ph type="dt" sz="half" idx="10"/>
          </p:nvPr>
        </p:nvSpPr>
        <p:spPr/>
        <p:txBody>
          <a:bodyPr/>
          <a:lstStyle/>
          <a:p>
            <a:r>
              <a:rPr lang="de-DE" dirty="0"/>
              <a:t>|  22.10.2021  |</a:t>
            </a:r>
          </a:p>
        </p:txBody>
      </p:sp>
      <p:sp>
        <p:nvSpPr>
          <p:cNvPr id="4" name="Fußzeilenplatzhalter 3">
            <a:extLst>
              <a:ext uri="{FF2B5EF4-FFF2-40B4-BE49-F238E27FC236}">
                <a16:creationId xmlns:a16="http://schemas.microsoft.com/office/drawing/2014/main" id="{DCCB37A2-33C9-45C2-897D-F293483EAFC3}"/>
              </a:ext>
            </a:extLst>
          </p:cNvPr>
          <p:cNvSpPr>
            <a:spLocks noGrp="1"/>
          </p:cNvSpPr>
          <p:nvPr>
            <p:ph type="ftr" sz="quarter" idx="11"/>
          </p:nvPr>
        </p:nvSpPr>
        <p:spPr/>
        <p:txBody>
          <a:bodyPr/>
          <a:lstStyle/>
          <a:p>
            <a:r>
              <a:rPr lang="de-DE" dirty="0" err="1"/>
              <a:t>HackConf</a:t>
            </a:r>
            <a:r>
              <a:rPr lang="de-DE" dirty="0"/>
              <a:t> 2021</a:t>
            </a:r>
          </a:p>
        </p:txBody>
      </p:sp>
      <p:sp>
        <p:nvSpPr>
          <p:cNvPr id="5" name="Foliennummernplatzhalter 4">
            <a:extLst>
              <a:ext uri="{FF2B5EF4-FFF2-40B4-BE49-F238E27FC236}">
                <a16:creationId xmlns:a16="http://schemas.microsoft.com/office/drawing/2014/main" id="{882AC95D-9319-46E6-A5A9-6F6222990AFB}"/>
              </a:ext>
            </a:extLst>
          </p:cNvPr>
          <p:cNvSpPr>
            <a:spLocks noGrp="1"/>
          </p:cNvSpPr>
          <p:nvPr>
            <p:ph type="sldNum" sz="quarter" idx="12"/>
          </p:nvPr>
        </p:nvSpPr>
        <p:spPr/>
        <p:txBody>
          <a:bodyPr/>
          <a:lstStyle/>
          <a:p>
            <a:pPr algn="r"/>
            <a:fld id="{8CFDFCC3-8B40-4EE5-B231-005F2F1C6A68}" type="slidenum">
              <a:rPr lang="de-DE" smtClean="0"/>
              <a:pPr algn="r"/>
              <a:t>53</a:t>
            </a:fld>
            <a:endParaRPr lang="de-DE" dirty="0"/>
          </a:p>
        </p:txBody>
      </p:sp>
      <p:pic>
        <p:nvPicPr>
          <p:cNvPr id="7" name="Picture 6" descr="Text&#10;&#10;Description automatically generated">
            <a:extLst>
              <a:ext uri="{FF2B5EF4-FFF2-40B4-BE49-F238E27FC236}">
                <a16:creationId xmlns:a16="http://schemas.microsoft.com/office/drawing/2014/main" id="{28D0A3F7-1144-0F44-921D-CFC862F3A139}"/>
              </a:ext>
            </a:extLst>
          </p:cNvPr>
          <p:cNvPicPr>
            <a:picLocks noChangeAspect="1"/>
          </p:cNvPicPr>
          <p:nvPr/>
        </p:nvPicPr>
        <p:blipFill>
          <a:blip r:embed="rId3"/>
          <a:stretch>
            <a:fillRect/>
          </a:stretch>
        </p:blipFill>
        <p:spPr>
          <a:xfrm>
            <a:off x="3223566" y="1700808"/>
            <a:ext cx="5744867" cy="2167796"/>
          </a:xfrm>
          <a:prstGeom prst="rect">
            <a:avLst/>
          </a:prstGeom>
        </p:spPr>
      </p:pic>
      <p:sp>
        <p:nvSpPr>
          <p:cNvPr id="8" name="Titel 23">
            <a:extLst>
              <a:ext uri="{FF2B5EF4-FFF2-40B4-BE49-F238E27FC236}">
                <a16:creationId xmlns:a16="http://schemas.microsoft.com/office/drawing/2014/main" id="{42093F6A-5CC7-9B45-92AF-9C924767ACEC}"/>
              </a:ext>
            </a:extLst>
          </p:cNvPr>
          <p:cNvSpPr txBox="1">
            <a:spLocks/>
          </p:cNvSpPr>
          <p:nvPr/>
        </p:nvSpPr>
        <p:spPr>
          <a:xfrm>
            <a:off x="479684" y="3868604"/>
            <a:ext cx="11232629" cy="1441374"/>
          </a:xfrm>
          <a:prstGeom prst="rect">
            <a:avLst/>
          </a:prstGeom>
        </p:spPr>
        <p:txBody>
          <a:bodyPr anchor="ctr"/>
          <a:lstStyle>
            <a:lvl1pPr algn="l" defTabSz="914377" rtl="0" eaLnBrk="1" latinLnBrk="0" hangingPunct="1">
              <a:lnSpc>
                <a:spcPct val="95000"/>
              </a:lnSpc>
              <a:spcBef>
                <a:spcPct val="0"/>
              </a:spcBef>
              <a:buNone/>
              <a:defRPr sz="2800" b="1" kern="1200">
                <a:solidFill>
                  <a:schemeClr val="accent1"/>
                </a:solidFill>
                <a:latin typeface="+mj-lt"/>
                <a:ea typeface="+mj-ea"/>
                <a:cs typeface="+mj-cs"/>
              </a:defRPr>
            </a:lvl1pPr>
          </a:lstStyle>
          <a:p>
            <a:pPr algn="ctr"/>
            <a:r>
              <a:rPr lang="en-GB" sz="3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385496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A022D-3382-BA4E-9E1E-F98899E2A515}"/>
              </a:ext>
            </a:extLst>
          </p:cNvPr>
          <p:cNvSpPr txBox="1"/>
          <p:nvPr/>
        </p:nvSpPr>
        <p:spPr bwMode="gray">
          <a:xfrm>
            <a:off x="854765" y="6520070"/>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0" name="TextBox 9">
            <a:extLst>
              <a:ext uri="{FF2B5EF4-FFF2-40B4-BE49-F238E27FC236}">
                <a16:creationId xmlns:a16="http://schemas.microsoft.com/office/drawing/2014/main" id="{5E7EC98B-BBB4-8547-B769-3992B4129A07}"/>
              </a:ext>
            </a:extLst>
          </p:cNvPr>
          <p:cNvSpPr txBox="1"/>
          <p:nvPr/>
        </p:nvSpPr>
        <p:spPr bwMode="gray">
          <a:xfrm>
            <a:off x="1003852" y="6500191"/>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1" name="Rectangle 10">
            <a:extLst>
              <a:ext uri="{FF2B5EF4-FFF2-40B4-BE49-F238E27FC236}">
                <a16:creationId xmlns:a16="http://schemas.microsoft.com/office/drawing/2014/main" id="{FD227263-4218-5046-81BE-0D630F960329}"/>
              </a:ext>
            </a:extLst>
          </p:cNvPr>
          <p:cNvSpPr/>
          <p:nvPr/>
        </p:nvSpPr>
        <p:spPr bwMode="gray">
          <a:xfrm>
            <a:off x="-96688" y="-12982"/>
            <a:ext cx="12385376" cy="6870982"/>
          </a:xfrm>
          <a:prstGeom prst="rect">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Tree>
    <p:extLst>
      <p:ext uri="{BB962C8B-B14F-4D97-AF65-F5344CB8AC3E}">
        <p14:creationId xmlns:p14="http://schemas.microsoft.com/office/powerpoint/2010/main" val="49402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API vs. Code First API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EVERY CHANGE BREAKS SOMEONE’S WORKFLOW</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55</a:t>
            </a:fld>
            <a:endParaRPr lang="de-DE" dirty="0"/>
          </a:p>
        </p:txBody>
      </p:sp>
      <p:sp>
        <p:nvSpPr>
          <p:cNvPr id="10" name="Textplatzhalter 8">
            <a:extLst>
              <a:ext uri="{FF2B5EF4-FFF2-40B4-BE49-F238E27FC236}">
                <a16:creationId xmlns:a16="http://schemas.microsoft.com/office/drawing/2014/main" id="{D64489EC-0965-8E48-880A-32AC40F619FC}"/>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GB" sz="1800" b="1" i="1" dirty="0">
                <a:latin typeface="Arial" panose="020B0604020202020204" pitchFamily="34" charset="0"/>
                <a:cs typeface="Arial" panose="020B0604020202020204" pitchFamily="34" charset="0"/>
              </a:rPr>
              <a:t>Word of caution:</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focusing on the design first does not mean deliberating endlessly on all the what-if scenarios. </a:t>
            </a:r>
          </a:p>
          <a:p>
            <a:pPr>
              <a:buFont typeface="Wingdings" pitchFamily="2" charset="2"/>
              <a:buChar char="§"/>
            </a:pPr>
            <a:r>
              <a:rPr lang="en-GB" sz="1800" dirty="0">
                <a:latin typeface="Arial" panose="020B0604020202020204" pitchFamily="34" charset="0"/>
                <a:cs typeface="Arial" panose="020B0604020202020204" pitchFamily="34" charset="0"/>
              </a:rPr>
              <a:t>A good design should have the flexibility to adapt to change.</a:t>
            </a:r>
          </a:p>
          <a:p>
            <a:pPr>
              <a:buFont typeface="Wingdings" pitchFamily="2" charset="2"/>
              <a:buChar char="§"/>
            </a:pPr>
            <a:r>
              <a:rPr lang="en-GB" sz="1800" dirty="0">
                <a:latin typeface="Arial" panose="020B0604020202020204" pitchFamily="34" charset="0"/>
                <a:cs typeface="Arial" panose="020B0604020202020204" pitchFamily="34" charset="0"/>
              </a:rPr>
              <a:t>Hyrum Wright observed that it’s problematic to fully separate an interface from its implementation, especially in large scale systems.</a:t>
            </a:r>
          </a:p>
          <a:p>
            <a:endParaRPr lang="en-GB" sz="1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A05CA69-E845-2540-B4DF-55C985DE5A73}"/>
              </a:ext>
            </a:extLst>
          </p:cNvPr>
          <p:cNvSpPr txBox="1"/>
          <p:nvPr/>
        </p:nvSpPr>
        <p:spPr>
          <a:xfrm>
            <a:off x="627529" y="3849920"/>
            <a:ext cx="4509247" cy="1938992"/>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With a sufficient number of users of an API, it does not matter what you promise in the contract: all observable </a:t>
            </a:r>
            <a:r>
              <a:rPr lang="en-GB" sz="2000" i="1" dirty="0" err="1">
                <a:solidFill>
                  <a:schemeClr val="tx1">
                    <a:lumMod val="50000"/>
                    <a:lumOff val="50000"/>
                  </a:schemeClr>
                </a:solidFill>
                <a:latin typeface="Arial" panose="020B0604020202020204" pitchFamily="34" charset="0"/>
                <a:cs typeface="Arial" panose="020B0604020202020204" pitchFamily="34" charset="0"/>
              </a:rPr>
              <a:t>behaviors</a:t>
            </a:r>
            <a:r>
              <a:rPr lang="en-GB" sz="2000" i="1" dirty="0">
                <a:solidFill>
                  <a:schemeClr val="tx1">
                    <a:lumMod val="50000"/>
                    <a:lumOff val="50000"/>
                  </a:schemeClr>
                </a:solidFill>
                <a:latin typeface="Arial" panose="020B0604020202020204" pitchFamily="34" charset="0"/>
                <a:cs typeface="Arial" panose="020B0604020202020204" pitchFamily="34" charset="0"/>
              </a:rPr>
              <a:t> of your system will be depended on by somebody.</a:t>
            </a:r>
          </a:p>
          <a:p>
            <a:pPr algn="r"/>
            <a:r>
              <a:rPr lang="en-GB" sz="2000" i="1" dirty="0">
                <a:solidFill>
                  <a:schemeClr val="tx1">
                    <a:lumMod val="50000"/>
                    <a:lumOff val="50000"/>
                  </a:schemeClr>
                </a:solidFill>
                <a:latin typeface="Arial" panose="020B0604020202020204" pitchFamily="34" charset="0"/>
                <a:cs typeface="Arial" panose="020B0604020202020204" pitchFamily="34" charset="0"/>
              </a:rPr>
              <a:t>- Hyrum’s Law</a:t>
            </a:r>
          </a:p>
        </p:txBody>
      </p:sp>
      <p:sp>
        <p:nvSpPr>
          <p:cNvPr id="12" name="TextBox 11">
            <a:extLst>
              <a:ext uri="{FF2B5EF4-FFF2-40B4-BE49-F238E27FC236}">
                <a16:creationId xmlns:a16="http://schemas.microsoft.com/office/drawing/2014/main" id="{418C79D2-0540-EB43-9120-B765DAD4C89B}"/>
              </a:ext>
            </a:extLst>
          </p:cNvPr>
          <p:cNvSpPr txBox="1"/>
          <p:nvPr/>
        </p:nvSpPr>
        <p:spPr>
          <a:xfrm>
            <a:off x="5531224" y="3849920"/>
            <a:ext cx="3740915" cy="1015663"/>
          </a:xfrm>
          <a:prstGeom prst="rect">
            <a:avLst/>
          </a:prstGeom>
          <a:noFill/>
        </p:spPr>
        <p:txBody>
          <a:bodyPr wrap="square" rtlCol="0">
            <a:spAutoFit/>
          </a:bodyPr>
          <a:lstStyle/>
          <a:p>
            <a:r>
              <a:rPr lang="en-GB" sz="2000" i="1" dirty="0">
                <a:solidFill>
                  <a:schemeClr val="tx1">
                    <a:lumMod val="50000"/>
                    <a:lumOff val="50000"/>
                  </a:schemeClr>
                </a:solidFill>
                <a:latin typeface="Arial" panose="020B0604020202020204" pitchFamily="34" charset="0"/>
                <a:cs typeface="Arial" panose="020B0604020202020204" pitchFamily="34" charset="0"/>
              </a:rPr>
              <a:t>Every change breaks someone's workflow.</a:t>
            </a:r>
          </a:p>
          <a:p>
            <a:pPr algn="ctr"/>
            <a:r>
              <a:rPr lang="en-GB" sz="2000" i="1" dirty="0">
                <a:solidFill>
                  <a:schemeClr val="tx1">
                    <a:lumMod val="50000"/>
                    <a:lumOff val="50000"/>
                  </a:schemeClr>
                </a:solidFill>
                <a:latin typeface="Arial" panose="020B0604020202020204" pitchFamily="34" charset="0"/>
                <a:cs typeface="Arial" panose="020B0604020202020204" pitchFamily="34" charset="0"/>
              </a:rPr>
              <a:t>- </a:t>
            </a:r>
            <a:r>
              <a:rPr lang="en-GB" sz="2000" i="1" dirty="0" err="1">
                <a:solidFill>
                  <a:schemeClr val="tx1">
                    <a:lumMod val="50000"/>
                    <a:lumOff val="50000"/>
                  </a:schemeClr>
                </a:solidFill>
                <a:latin typeface="Arial" panose="020B0604020202020204" pitchFamily="34" charset="0"/>
                <a:cs typeface="Arial" panose="020B0604020202020204" pitchFamily="34" charset="0"/>
              </a:rPr>
              <a:t>xkcd</a:t>
            </a:r>
            <a:endParaRPr lang="en-GB" sz="2000" i="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3" name="Picture 12" descr="Text&#10;&#10;Description automatically generated">
            <a:extLst>
              <a:ext uri="{FF2B5EF4-FFF2-40B4-BE49-F238E27FC236}">
                <a16:creationId xmlns:a16="http://schemas.microsoft.com/office/drawing/2014/main" id="{9F47DC1F-9F8E-0A47-A506-804DB1539A44}"/>
              </a:ext>
            </a:extLst>
          </p:cNvPr>
          <p:cNvPicPr>
            <a:picLocks noChangeAspect="1"/>
          </p:cNvPicPr>
          <p:nvPr/>
        </p:nvPicPr>
        <p:blipFill>
          <a:blip r:embed="rId3"/>
          <a:stretch>
            <a:fillRect/>
          </a:stretch>
        </p:blipFill>
        <p:spPr>
          <a:xfrm rot="227509">
            <a:off x="8766654" y="2863182"/>
            <a:ext cx="2353576" cy="3267915"/>
          </a:xfrm>
          <a:prstGeom prst="rect">
            <a:avLst/>
          </a:prstGeom>
        </p:spPr>
      </p:pic>
      <p:sp>
        <p:nvSpPr>
          <p:cNvPr id="14" name="TextBox 13">
            <a:extLst>
              <a:ext uri="{FF2B5EF4-FFF2-40B4-BE49-F238E27FC236}">
                <a16:creationId xmlns:a16="http://schemas.microsoft.com/office/drawing/2014/main" id="{83CCAD75-75FB-F148-A799-020301D6DEE8}"/>
              </a:ext>
            </a:extLst>
          </p:cNvPr>
          <p:cNvSpPr txBox="1"/>
          <p:nvPr/>
        </p:nvSpPr>
        <p:spPr>
          <a:xfrm>
            <a:off x="8742284" y="6079392"/>
            <a:ext cx="2608855" cy="677108"/>
          </a:xfrm>
          <a:prstGeom prst="rect">
            <a:avLst/>
          </a:prstGeom>
          <a:noFill/>
        </p:spPr>
        <p:txBody>
          <a:bodyPr wrap="square" rtlCol="0">
            <a:spAutoFit/>
          </a:bodyPr>
          <a:lstStyle/>
          <a:p>
            <a:r>
              <a:rPr lang="en-GB" sz="1000" dirty="0"/>
              <a:t>Reference:</a:t>
            </a:r>
          </a:p>
          <a:p>
            <a:r>
              <a:rPr lang="en-GB" sz="1000" dirty="0">
                <a:solidFill>
                  <a:srgbClr val="0563C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https://xkcd.com/1172/</a:t>
            </a:r>
            <a:endParaRPr lang="en-GB" sz="1000" dirty="0"/>
          </a:p>
          <a:p>
            <a:endParaRPr lang="en-GB" dirty="0"/>
          </a:p>
        </p:txBody>
      </p:sp>
      <p:sp>
        <p:nvSpPr>
          <p:cNvPr id="15" name="Datumsplatzhalter 2">
            <a:extLst>
              <a:ext uri="{FF2B5EF4-FFF2-40B4-BE49-F238E27FC236}">
                <a16:creationId xmlns:a16="http://schemas.microsoft.com/office/drawing/2014/main" id="{2E29287C-DB51-DA4A-BD84-68FBC5F45994}"/>
              </a:ext>
            </a:extLst>
          </p:cNvPr>
          <p:cNvSpPr>
            <a:spLocks noGrp="1"/>
          </p:cNvSpPr>
          <p:nvPr>
            <p:ph type="dt" sz="half" idx="15"/>
          </p:nvPr>
        </p:nvSpPr>
        <p:spPr>
          <a:xfrm>
            <a:off x="1055440" y="6381328"/>
            <a:ext cx="766235" cy="216024"/>
          </a:xfrm>
        </p:spPr>
        <p:txBody>
          <a:bodyPr/>
          <a:lstStyle/>
          <a:p>
            <a:r>
              <a:rPr lang="de-DE" dirty="0"/>
              <a:t>|  22.10.2021  |</a:t>
            </a:r>
          </a:p>
        </p:txBody>
      </p:sp>
      <p:sp>
        <p:nvSpPr>
          <p:cNvPr id="16" name="Fußzeilenplatzhalter 3">
            <a:extLst>
              <a:ext uri="{FF2B5EF4-FFF2-40B4-BE49-F238E27FC236}">
                <a16:creationId xmlns:a16="http://schemas.microsoft.com/office/drawing/2014/main" id="{02800A5B-147F-E34F-973D-8CE865731839}"/>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7" name="Rectangle 16">
            <a:extLst>
              <a:ext uri="{FF2B5EF4-FFF2-40B4-BE49-F238E27FC236}">
                <a16:creationId xmlns:a16="http://schemas.microsoft.com/office/drawing/2014/main" id="{3EF36239-E55D-F844-B72B-F8AF4E640494}"/>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9" name="TextBox 8">
            <a:extLst>
              <a:ext uri="{FF2B5EF4-FFF2-40B4-BE49-F238E27FC236}">
                <a16:creationId xmlns:a16="http://schemas.microsoft.com/office/drawing/2014/main" id="{68FC0224-776F-0E48-B1B0-CAB6C4966EAD}"/>
              </a:ext>
            </a:extLst>
          </p:cNvPr>
          <p:cNvSpPr txBox="1"/>
          <p:nvPr/>
        </p:nvSpPr>
        <p:spPr>
          <a:xfrm>
            <a:off x="9627465" y="39101"/>
            <a:ext cx="2564535" cy="707886"/>
          </a:xfrm>
          <a:prstGeom prst="rect">
            <a:avLst/>
          </a:prstGeom>
          <a:noFill/>
        </p:spPr>
        <p:txBody>
          <a:bodyPr wrap="square" rtlCol="0">
            <a:spAutoFit/>
          </a:bodyPr>
          <a:lstStyle/>
          <a:p>
            <a:pPr algn="ctr"/>
            <a:r>
              <a:rPr lang="en-GB" sz="4000" b="1" dirty="0"/>
              <a:t>{BONUS}</a:t>
            </a:r>
          </a:p>
        </p:txBody>
      </p:sp>
    </p:spTree>
    <p:extLst>
      <p:ext uri="{BB962C8B-B14F-4D97-AF65-F5344CB8AC3E}">
        <p14:creationId xmlns:p14="http://schemas.microsoft.com/office/powerpoint/2010/main" val="10660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3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300" fill="hold"/>
                                        <p:tgtEl>
                                          <p:spTgt spid="10">
                                            <p:txEl>
                                              <p:pRg st="1" end="1"/>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3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3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3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3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F6898D7-4F9B-7848-81D0-FAEEE09B323B}"/>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Design First vs. Code First Development</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DESIGN FIRST DEV VS. CODE FIRST DEV</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56</a:t>
            </a:fld>
            <a:endParaRPr lang="de-DE" dirty="0"/>
          </a:p>
        </p:txBody>
      </p:sp>
      <p:sp>
        <p:nvSpPr>
          <p:cNvPr id="11" name="Textplatzhalter 8">
            <a:extLst>
              <a:ext uri="{FF2B5EF4-FFF2-40B4-BE49-F238E27FC236}">
                <a16:creationId xmlns:a16="http://schemas.microsoft.com/office/drawing/2014/main" id="{A226914D-4743-8A48-96DA-85B5CE90D60B}"/>
              </a:ext>
            </a:extLst>
          </p:cNvPr>
          <p:cNvSpPr txBox="1">
            <a:spLocks/>
          </p:cNvSpPr>
          <p:nvPr/>
        </p:nvSpPr>
        <p:spPr bwMode="gray">
          <a:xfrm>
            <a:off x="407195" y="1326454"/>
            <a:ext cx="11350799" cy="4918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latin typeface="Arial" panose="020B0604020202020204" pitchFamily="34" charset="0"/>
              <a:cs typeface="Arial" panose="020B0604020202020204" pitchFamily="34" charset="0"/>
            </a:endParaRPr>
          </a:p>
        </p:txBody>
      </p:sp>
      <p:sp>
        <p:nvSpPr>
          <p:cNvPr id="12" name="Cloud Callout 11">
            <a:extLst>
              <a:ext uri="{FF2B5EF4-FFF2-40B4-BE49-F238E27FC236}">
                <a16:creationId xmlns:a16="http://schemas.microsoft.com/office/drawing/2014/main" id="{9E2C89E6-66A7-8040-8EE7-A04FF249603A}"/>
              </a:ext>
            </a:extLst>
          </p:cNvPr>
          <p:cNvSpPr/>
          <p:nvPr/>
        </p:nvSpPr>
        <p:spPr>
          <a:xfrm>
            <a:off x="8557907" y="2187245"/>
            <a:ext cx="3340580" cy="1796221"/>
          </a:xfrm>
          <a:prstGeom prst="cloudCallout">
            <a:avLst>
              <a:gd name="adj1" fmla="val -44439"/>
              <a:gd name="adj2" fmla="val 5252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We will write docs ”</a:t>
            </a:r>
            <a:r>
              <a:rPr lang="en-GB" sz="1600" b="1" i="1" u="sng" dirty="0">
                <a:solidFill>
                  <a:sysClr val="windowText" lastClr="000000"/>
                </a:solidFill>
                <a:latin typeface="Arial" panose="020B0604020202020204" pitchFamily="34" charset="0"/>
                <a:cs typeface="Arial" panose="020B0604020202020204" pitchFamily="34" charset="0"/>
              </a:rPr>
              <a:t>when we have time</a:t>
            </a:r>
            <a:r>
              <a:rPr lang="en-GB" sz="1600" dirty="0">
                <a:solidFill>
                  <a:sysClr val="windowText" lastClr="000000"/>
                </a:solidFill>
                <a:latin typeface="Arial" panose="020B0604020202020204" pitchFamily="34" charset="0"/>
                <a:cs typeface="Arial" panose="020B0604020202020204" pitchFamily="34" charset="0"/>
              </a:rPr>
              <a:t>”… almost definitely for sure… </a:t>
            </a:r>
            <a:r>
              <a:rPr lang="en-GB" sz="1600" b="1" i="1" u="sng" dirty="0">
                <a:solidFill>
                  <a:sysClr val="windowText" lastClr="000000"/>
                </a:solidFill>
                <a:latin typeface="Arial" panose="020B0604020202020204" pitchFamily="34" charset="0"/>
                <a:cs typeface="Arial" panose="020B0604020202020204" pitchFamily="34" charset="0"/>
              </a:rPr>
              <a:t>maybe</a:t>
            </a:r>
            <a:r>
              <a:rPr lang="en-GB" sz="1600" dirty="0">
                <a:solidFill>
                  <a:sysClr val="windowText" lastClr="000000"/>
                </a:solidFill>
                <a:latin typeface="Arial" panose="020B0604020202020204" pitchFamily="34" charset="0"/>
                <a:cs typeface="Arial" panose="020B0604020202020204" pitchFamily="34" charset="0"/>
              </a:rPr>
              <a:t>…“</a:t>
            </a:r>
          </a:p>
        </p:txBody>
      </p:sp>
      <p:sp>
        <p:nvSpPr>
          <p:cNvPr id="13" name="Cloud Callout 12">
            <a:extLst>
              <a:ext uri="{FF2B5EF4-FFF2-40B4-BE49-F238E27FC236}">
                <a16:creationId xmlns:a16="http://schemas.microsoft.com/office/drawing/2014/main" id="{BA447783-9207-7643-A049-657A7216067D}"/>
              </a:ext>
            </a:extLst>
          </p:cNvPr>
          <p:cNvSpPr/>
          <p:nvPr/>
        </p:nvSpPr>
        <p:spPr>
          <a:xfrm>
            <a:off x="8567804" y="732381"/>
            <a:ext cx="2263723" cy="1486478"/>
          </a:xfrm>
          <a:prstGeom prst="cloudCallout">
            <a:avLst>
              <a:gd name="adj1" fmla="val 70781"/>
              <a:gd name="adj2" fmla="val 21279"/>
            </a:avLst>
          </a:prstGeom>
          <a:noFill/>
          <a:ln w="28575">
            <a:solidFill>
              <a:srgbClr val="70267D"/>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latin typeface="Arial" panose="020B0604020202020204" pitchFamily="34" charset="0"/>
                <a:cs typeface="Arial" panose="020B0604020202020204" pitchFamily="34" charset="0"/>
              </a:rPr>
              <a:t>“Code-first and </a:t>
            </a:r>
            <a:r>
              <a:rPr lang="en-GB" sz="1600" b="1" i="1" u="sng" dirty="0">
                <a:solidFill>
                  <a:sysClr val="windowText" lastClr="000000"/>
                </a:solidFill>
                <a:latin typeface="Arial" panose="020B0604020202020204" pitchFamily="34" charset="0"/>
                <a:cs typeface="Arial" panose="020B0604020202020204" pitchFamily="34" charset="0"/>
              </a:rPr>
              <a:t>meh </a:t>
            </a:r>
            <a:r>
              <a:rPr lang="en-GB" sz="1600" dirty="0">
                <a:solidFill>
                  <a:sysClr val="windowText" lastClr="000000"/>
                </a:solidFill>
                <a:latin typeface="Arial" panose="020B0604020202020204" pitchFamily="34" charset="0"/>
                <a:cs typeface="Arial" panose="020B0604020202020204" pitchFamily="34" charset="0"/>
              </a:rPr>
              <a:t>docs later…“</a:t>
            </a:r>
          </a:p>
        </p:txBody>
      </p:sp>
      <p:cxnSp>
        <p:nvCxnSpPr>
          <p:cNvPr id="17" name="Straight Connector 16">
            <a:extLst>
              <a:ext uri="{FF2B5EF4-FFF2-40B4-BE49-F238E27FC236}">
                <a16:creationId xmlns:a16="http://schemas.microsoft.com/office/drawing/2014/main" id="{320DFA90-D04D-A546-A4ED-AF27B2B6CDB8}"/>
              </a:ext>
            </a:extLst>
          </p:cNvPr>
          <p:cNvCxnSpPr>
            <a:cxnSpLocks/>
          </p:cNvCxnSpPr>
          <p:nvPr/>
        </p:nvCxnSpPr>
        <p:spPr>
          <a:xfrm>
            <a:off x="142622" y="4225061"/>
            <a:ext cx="119067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BCAE5B8-EBFA-894C-AB26-288AC2E75D58}"/>
              </a:ext>
            </a:extLst>
          </p:cNvPr>
          <p:cNvSpPr txBox="1"/>
          <p:nvPr/>
        </p:nvSpPr>
        <p:spPr>
          <a:xfrm>
            <a:off x="97327" y="3543710"/>
            <a:ext cx="1966225" cy="707886"/>
          </a:xfrm>
          <a:prstGeom prst="rect">
            <a:avLst/>
          </a:prstGeom>
          <a:noFill/>
        </p:spPr>
        <p:txBody>
          <a:bodyPr wrap="square" rtlCol="0">
            <a:spAutoFit/>
          </a:bodyPr>
          <a:lstStyle/>
          <a:p>
            <a:pPr algn="ctr"/>
            <a:r>
              <a:rPr lang="en-GB" sz="4000" b="1" dirty="0"/>
              <a:t>{Code}</a:t>
            </a:r>
          </a:p>
        </p:txBody>
      </p:sp>
      <p:sp>
        <p:nvSpPr>
          <p:cNvPr id="20" name="TextBox 19">
            <a:extLst>
              <a:ext uri="{FF2B5EF4-FFF2-40B4-BE49-F238E27FC236}">
                <a16:creationId xmlns:a16="http://schemas.microsoft.com/office/drawing/2014/main" id="{B0108321-A8EA-4A4E-8058-69E554D7405C}"/>
              </a:ext>
            </a:extLst>
          </p:cNvPr>
          <p:cNvSpPr txBox="1"/>
          <p:nvPr/>
        </p:nvSpPr>
        <p:spPr>
          <a:xfrm>
            <a:off x="66994" y="4113410"/>
            <a:ext cx="1606185" cy="707886"/>
          </a:xfrm>
          <a:prstGeom prst="rect">
            <a:avLst/>
          </a:prstGeom>
          <a:noFill/>
        </p:spPr>
        <p:txBody>
          <a:bodyPr wrap="square" rtlCol="0">
            <a:spAutoFit/>
          </a:bodyPr>
          <a:lstStyle/>
          <a:p>
            <a:pPr algn="ctr"/>
            <a:r>
              <a:rPr lang="en-GB" sz="4000" b="1" dirty="0"/>
              <a:t>{API}</a:t>
            </a:r>
          </a:p>
        </p:txBody>
      </p:sp>
      <p:pic>
        <p:nvPicPr>
          <p:cNvPr id="21" name="Picture 20">
            <a:extLst>
              <a:ext uri="{FF2B5EF4-FFF2-40B4-BE49-F238E27FC236}">
                <a16:creationId xmlns:a16="http://schemas.microsoft.com/office/drawing/2014/main" id="{F20D9A96-32F3-4240-BAB5-2EDE2A39DAF2}"/>
              </a:ext>
            </a:extLst>
          </p:cNvPr>
          <p:cNvPicPr>
            <a:picLocks noChangeAspect="1"/>
          </p:cNvPicPr>
          <p:nvPr/>
        </p:nvPicPr>
        <p:blipFill>
          <a:blip r:embed="rId3"/>
          <a:stretch>
            <a:fillRect/>
          </a:stretch>
        </p:blipFill>
        <p:spPr>
          <a:xfrm>
            <a:off x="142621" y="1154787"/>
            <a:ext cx="8415285" cy="2553892"/>
          </a:xfrm>
          <a:prstGeom prst="rect">
            <a:avLst/>
          </a:prstGeom>
        </p:spPr>
      </p:pic>
      <p:pic>
        <p:nvPicPr>
          <p:cNvPr id="22" name="Picture 21">
            <a:extLst>
              <a:ext uri="{FF2B5EF4-FFF2-40B4-BE49-F238E27FC236}">
                <a16:creationId xmlns:a16="http://schemas.microsoft.com/office/drawing/2014/main" id="{CB41F2AC-817B-D74D-BA7D-4B68177FA9D5}"/>
              </a:ext>
            </a:extLst>
          </p:cNvPr>
          <p:cNvPicPr>
            <a:picLocks noChangeAspect="1"/>
          </p:cNvPicPr>
          <p:nvPr/>
        </p:nvPicPr>
        <p:blipFill>
          <a:blip r:embed="rId4"/>
          <a:stretch>
            <a:fillRect/>
          </a:stretch>
        </p:blipFill>
        <p:spPr>
          <a:xfrm>
            <a:off x="142621" y="4722873"/>
            <a:ext cx="9419509" cy="1655834"/>
          </a:xfrm>
          <a:prstGeom prst="rect">
            <a:avLst/>
          </a:prstGeom>
        </p:spPr>
      </p:pic>
      <p:sp>
        <p:nvSpPr>
          <p:cNvPr id="15" name="Datumsplatzhalter 2">
            <a:extLst>
              <a:ext uri="{FF2B5EF4-FFF2-40B4-BE49-F238E27FC236}">
                <a16:creationId xmlns:a16="http://schemas.microsoft.com/office/drawing/2014/main" id="{0DE9CF7D-FD02-D642-9A34-59725B7A7CBD}"/>
              </a:ext>
            </a:extLst>
          </p:cNvPr>
          <p:cNvSpPr>
            <a:spLocks noGrp="1"/>
          </p:cNvSpPr>
          <p:nvPr>
            <p:ph type="dt" sz="half" idx="15"/>
          </p:nvPr>
        </p:nvSpPr>
        <p:spPr>
          <a:xfrm>
            <a:off x="1055440" y="6381328"/>
            <a:ext cx="766235" cy="216024"/>
          </a:xfrm>
        </p:spPr>
        <p:txBody>
          <a:bodyPr/>
          <a:lstStyle/>
          <a:p>
            <a:r>
              <a:rPr lang="de-DE" dirty="0"/>
              <a:t>|  22.10.2021  |</a:t>
            </a:r>
          </a:p>
        </p:txBody>
      </p:sp>
      <p:sp>
        <p:nvSpPr>
          <p:cNvPr id="16" name="Fußzeilenplatzhalter 3">
            <a:extLst>
              <a:ext uri="{FF2B5EF4-FFF2-40B4-BE49-F238E27FC236}">
                <a16:creationId xmlns:a16="http://schemas.microsoft.com/office/drawing/2014/main" id="{D75AFC2B-41DA-F24A-8474-EA0D6E44044C}"/>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23" name="TextBox 22">
            <a:extLst>
              <a:ext uri="{FF2B5EF4-FFF2-40B4-BE49-F238E27FC236}">
                <a16:creationId xmlns:a16="http://schemas.microsoft.com/office/drawing/2014/main" id="{140B9E45-B948-0446-B48B-64BFA99DC55A}"/>
              </a:ext>
            </a:extLst>
          </p:cNvPr>
          <p:cNvSpPr txBox="1"/>
          <p:nvPr/>
        </p:nvSpPr>
        <p:spPr>
          <a:xfrm>
            <a:off x="9627465" y="39101"/>
            <a:ext cx="2564535" cy="707886"/>
          </a:xfrm>
          <a:prstGeom prst="rect">
            <a:avLst/>
          </a:prstGeom>
          <a:noFill/>
        </p:spPr>
        <p:txBody>
          <a:bodyPr wrap="square" rtlCol="0">
            <a:spAutoFit/>
          </a:bodyPr>
          <a:lstStyle/>
          <a:p>
            <a:pPr algn="ctr"/>
            <a:r>
              <a:rPr lang="en-GB" sz="4000" b="1" dirty="0"/>
              <a:t>{BONUS}</a:t>
            </a:r>
          </a:p>
        </p:txBody>
      </p:sp>
    </p:spTree>
    <p:extLst>
      <p:ext uri="{BB962C8B-B14F-4D97-AF65-F5344CB8AC3E}">
        <p14:creationId xmlns:p14="http://schemas.microsoft.com/office/powerpoint/2010/main" val="25937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3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3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a:latin typeface="Arial" panose="020B0604020202020204" pitchFamily="34" charset="0"/>
                <a:cs typeface="Arial" panose="020B0604020202020204" pitchFamily="34" charset="0"/>
              </a:rPr>
              <a:t>Brain Focus</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SIDE NOTE</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6</a:t>
            </a:fld>
            <a:endParaRPr lang="de-DE" dirty="0"/>
          </a:p>
        </p:txBody>
      </p:sp>
      <p:pic>
        <p:nvPicPr>
          <p:cNvPr id="19" name="Picture 18" descr="Diagram&#10;&#10;Description automatically generated">
            <a:extLst>
              <a:ext uri="{FF2B5EF4-FFF2-40B4-BE49-F238E27FC236}">
                <a16:creationId xmlns:a16="http://schemas.microsoft.com/office/drawing/2014/main" id="{0780C043-D803-7C43-AA65-FBE9CFBE7933}"/>
              </a:ext>
            </a:extLst>
          </p:cNvPr>
          <p:cNvPicPr>
            <a:picLocks noChangeAspect="1"/>
          </p:cNvPicPr>
          <p:nvPr/>
        </p:nvPicPr>
        <p:blipFill>
          <a:blip r:embed="rId3"/>
          <a:stretch>
            <a:fillRect/>
          </a:stretch>
        </p:blipFill>
        <p:spPr>
          <a:xfrm>
            <a:off x="522589" y="1430568"/>
            <a:ext cx="7536598" cy="4710374"/>
          </a:xfrm>
          <a:prstGeom prst="rect">
            <a:avLst/>
          </a:prstGeom>
        </p:spPr>
      </p:pic>
      <p:sp>
        <p:nvSpPr>
          <p:cNvPr id="20" name="Textplatzhalter 8">
            <a:extLst>
              <a:ext uri="{FF2B5EF4-FFF2-40B4-BE49-F238E27FC236}">
                <a16:creationId xmlns:a16="http://schemas.microsoft.com/office/drawing/2014/main" id="{C9946ABF-355D-5645-94AA-EAAF14D1521F}"/>
              </a:ext>
            </a:extLst>
          </p:cNvPr>
          <p:cNvSpPr txBox="1">
            <a:spLocks/>
          </p:cNvSpPr>
          <p:nvPr/>
        </p:nvSpPr>
        <p:spPr bwMode="gray">
          <a:xfrm>
            <a:off x="8296485" y="2346585"/>
            <a:ext cx="3613909" cy="40508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dirty="0">
                <a:latin typeface="Arial" panose="020B0604020202020204" pitchFamily="34" charset="0"/>
                <a:cs typeface="Arial" panose="020B0604020202020204" pitchFamily="34" charset="0"/>
                <a:hlinkClick r:id="rId4"/>
              </a:rPr>
              <a:t>https://www.euronatur.org/en/what-we-do/endangered-species/wolf/wolves-in-europe/</a:t>
            </a:r>
            <a:endParaRPr lang="en-GB"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B616CA84-4575-EB43-9344-8D85506E00E2}"/>
              </a:ext>
            </a:extLst>
          </p:cNvPr>
          <p:cNvPicPr>
            <a:picLocks noChangeAspect="1"/>
          </p:cNvPicPr>
          <p:nvPr/>
        </p:nvPicPr>
        <p:blipFill>
          <a:blip r:embed="rId5"/>
          <a:stretch>
            <a:fillRect/>
          </a:stretch>
        </p:blipFill>
        <p:spPr>
          <a:xfrm>
            <a:off x="8373444" y="1911501"/>
            <a:ext cx="3079750" cy="349250"/>
          </a:xfrm>
          <a:prstGeom prst="rect">
            <a:avLst/>
          </a:prstGeom>
        </p:spPr>
      </p:pic>
      <p:pic>
        <p:nvPicPr>
          <p:cNvPr id="22" name="Picture 21" descr="A picture containing text, newspaper, screenshot&#10;&#10;Description automatically generated">
            <a:extLst>
              <a:ext uri="{FF2B5EF4-FFF2-40B4-BE49-F238E27FC236}">
                <a16:creationId xmlns:a16="http://schemas.microsoft.com/office/drawing/2014/main" id="{9456DC27-6E4C-864F-BFC0-B5F18EEB49A2}"/>
              </a:ext>
            </a:extLst>
          </p:cNvPr>
          <p:cNvPicPr>
            <a:picLocks noChangeAspect="1"/>
          </p:cNvPicPr>
          <p:nvPr/>
        </p:nvPicPr>
        <p:blipFill>
          <a:blip r:embed="rId6"/>
          <a:stretch>
            <a:fillRect/>
          </a:stretch>
        </p:blipFill>
        <p:spPr>
          <a:xfrm>
            <a:off x="10258398" y="4435343"/>
            <a:ext cx="1587500" cy="1828800"/>
          </a:xfrm>
          <a:prstGeom prst="rect">
            <a:avLst/>
          </a:prstGeom>
        </p:spPr>
      </p:pic>
      <p:pic>
        <p:nvPicPr>
          <p:cNvPr id="23" name="Picture 22" descr="A picture containing text, newspaper, screenshot, receipt&#10;&#10;Description automatically generated">
            <a:extLst>
              <a:ext uri="{FF2B5EF4-FFF2-40B4-BE49-F238E27FC236}">
                <a16:creationId xmlns:a16="http://schemas.microsoft.com/office/drawing/2014/main" id="{C212ACA1-E484-DD4E-A49C-46D0A3D7E193}"/>
              </a:ext>
            </a:extLst>
          </p:cNvPr>
          <p:cNvPicPr>
            <a:picLocks noChangeAspect="1"/>
          </p:cNvPicPr>
          <p:nvPr/>
        </p:nvPicPr>
        <p:blipFill>
          <a:blip r:embed="rId7"/>
          <a:stretch>
            <a:fillRect/>
          </a:stretch>
        </p:blipFill>
        <p:spPr>
          <a:xfrm>
            <a:off x="8602799" y="3089366"/>
            <a:ext cx="1587500" cy="1828800"/>
          </a:xfrm>
          <a:prstGeom prst="rect">
            <a:avLst/>
          </a:prstGeom>
        </p:spPr>
      </p:pic>
      <p:sp>
        <p:nvSpPr>
          <p:cNvPr id="13" name="Datumsplatzhalter 2">
            <a:extLst>
              <a:ext uri="{FF2B5EF4-FFF2-40B4-BE49-F238E27FC236}">
                <a16:creationId xmlns:a16="http://schemas.microsoft.com/office/drawing/2014/main" id="{FE685650-57A7-D84C-83CE-FAC215740F5D}"/>
              </a:ext>
            </a:extLst>
          </p:cNvPr>
          <p:cNvSpPr>
            <a:spLocks noGrp="1"/>
          </p:cNvSpPr>
          <p:nvPr>
            <p:ph type="dt" sz="half" idx="15"/>
          </p:nvPr>
        </p:nvSpPr>
        <p:spPr>
          <a:xfrm>
            <a:off x="1055440" y="6381328"/>
            <a:ext cx="766235" cy="216024"/>
          </a:xfrm>
        </p:spPr>
        <p:txBody>
          <a:bodyPr/>
          <a:lstStyle/>
          <a:p>
            <a:r>
              <a:rPr lang="de-DE" dirty="0"/>
              <a:t>|  22.10.2021  |</a:t>
            </a:r>
          </a:p>
        </p:txBody>
      </p:sp>
      <p:sp>
        <p:nvSpPr>
          <p:cNvPr id="14" name="Fußzeilenplatzhalter 3">
            <a:extLst>
              <a:ext uri="{FF2B5EF4-FFF2-40B4-BE49-F238E27FC236}">
                <a16:creationId xmlns:a16="http://schemas.microsoft.com/office/drawing/2014/main" id="{491D354D-2D58-A145-834F-2C731F657987}"/>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7" name="TextBox 6">
            <a:extLst>
              <a:ext uri="{FF2B5EF4-FFF2-40B4-BE49-F238E27FC236}">
                <a16:creationId xmlns:a16="http://schemas.microsoft.com/office/drawing/2014/main" id="{5ECF22E3-52AF-2841-BC52-3ACD984A2BCB}"/>
              </a:ext>
            </a:extLst>
          </p:cNvPr>
          <p:cNvSpPr txBox="1"/>
          <p:nvPr/>
        </p:nvSpPr>
        <p:spPr bwMode="gray">
          <a:xfrm>
            <a:off x="683664" y="6460621"/>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6" name="Rectangle 15">
            <a:extLst>
              <a:ext uri="{FF2B5EF4-FFF2-40B4-BE49-F238E27FC236}">
                <a16:creationId xmlns:a16="http://schemas.microsoft.com/office/drawing/2014/main" id="{56B5611D-82AF-494C-ABCF-033C78D9CA87}"/>
              </a:ext>
            </a:extLst>
          </p:cNvPr>
          <p:cNvSpPr/>
          <p:nvPr/>
        </p:nvSpPr>
        <p:spPr bwMode="gray">
          <a:xfrm>
            <a:off x="10632504" y="188640"/>
            <a:ext cx="1224136"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8" name="Picture 17" descr="Shape&#10;&#10;Description automatically generated with low confidence">
            <a:extLst>
              <a:ext uri="{FF2B5EF4-FFF2-40B4-BE49-F238E27FC236}">
                <a16:creationId xmlns:a16="http://schemas.microsoft.com/office/drawing/2014/main" id="{516D558F-9F75-5744-8497-F3B66472F131}"/>
              </a:ext>
            </a:extLst>
          </p:cNvPr>
          <p:cNvPicPr>
            <a:picLocks noChangeAspect="1"/>
          </p:cNvPicPr>
          <p:nvPr/>
        </p:nvPicPr>
        <p:blipFill>
          <a:blip r:embed="rId8"/>
          <a:stretch>
            <a:fillRect/>
          </a:stretch>
        </p:blipFill>
        <p:spPr>
          <a:xfrm>
            <a:off x="10383230" y="170793"/>
            <a:ext cx="1527164" cy="1004337"/>
          </a:xfrm>
          <a:prstGeom prst="rect">
            <a:avLst/>
          </a:prstGeom>
        </p:spPr>
      </p:pic>
    </p:spTree>
    <p:extLst>
      <p:ext uri="{BB962C8B-B14F-4D97-AF65-F5344CB8AC3E}">
        <p14:creationId xmlns:p14="http://schemas.microsoft.com/office/powerpoint/2010/main" val="287490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0-#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API vs. IPA</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7</a:t>
            </a:fld>
            <a:endParaRPr lang="de-DE" dirty="0"/>
          </a:p>
        </p:txBody>
      </p:sp>
      <p:sp>
        <p:nvSpPr>
          <p:cNvPr id="24" name="Parallelogram 23">
            <a:extLst>
              <a:ext uri="{FF2B5EF4-FFF2-40B4-BE49-F238E27FC236}">
                <a16:creationId xmlns:a16="http://schemas.microsoft.com/office/drawing/2014/main" id="{F2045BBF-763C-8B41-BADD-687864E29F63}"/>
              </a:ext>
            </a:extLst>
          </p:cNvPr>
          <p:cNvSpPr/>
          <p:nvPr/>
        </p:nvSpPr>
        <p:spPr>
          <a:xfrm rot="19718536">
            <a:off x="1601569" y="2937219"/>
            <a:ext cx="1779058" cy="1284197"/>
          </a:xfrm>
          <a:prstGeom prst="parallelogram">
            <a:avLst>
              <a:gd name="adj" fmla="val 59415"/>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B6FC4817-C270-4443-AA2E-203CE926CF08}"/>
              </a:ext>
            </a:extLst>
          </p:cNvPr>
          <p:cNvPicPr>
            <a:picLocks noChangeAspect="1"/>
          </p:cNvPicPr>
          <p:nvPr/>
        </p:nvPicPr>
        <p:blipFill>
          <a:blip r:embed="rId3"/>
          <a:stretch>
            <a:fillRect/>
          </a:stretch>
        </p:blipFill>
        <p:spPr>
          <a:xfrm>
            <a:off x="1333500" y="2143503"/>
            <a:ext cx="1632724" cy="2517116"/>
          </a:xfrm>
          <a:prstGeom prst="rect">
            <a:avLst/>
          </a:prstGeom>
        </p:spPr>
      </p:pic>
      <p:grpSp>
        <p:nvGrpSpPr>
          <p:cNvPr id="7" name="Group 6">
            <a:extLst>
              <a:ext uri="{FF2B5EF4-FFF2-40B4-BE49-F238E27FC236}">
                <a16:creationId xmlns:a16="http://schemas.microsoft.com/office/drawing/2014/main" id="{38CACA65-F652-7347-9F57-A36CC54073A3}"/>
              </a:ext>
            </a:extLst>
          </p:cNvPr>
          <p:cNvGrpSpPr/>
          <p:nvPr/>
        </p:nvGrpSpPr>
        <p:grpSpPr>
          <a:xfrm>
            <a:off x="7604448" y="2367608"/>
            <a:ext cx="2218420" cy="1475837"/>
            <a:chOff x="7604448" y="2367608"/>
            <a:chExt cx="2218420" cy="1475837"/>
          </a:xfrm>
        </p:grpSpPr>
        <p:sp>
          <p:nvSpPr>
            <p:cNvPr id="26" name="Snip Single Corner of Rectangle 25">
              <a:extLst>
                <a:ext uri="{FF2B5EF4-FFF2-40B4-BE49-F238E27FC236}">
                  <a16:creationId xmlns:a16="http://schemas.microsoft.com/office/drawing/2014/main" id="{8FD00534-C993-CB41-B208-E0983A90A528}"/>
                </a:ext>
              </a:extLst>
            </p:cNvPr>
            <p:cNvSpPr/>
            <p:nvPr/>
          </p:nvSpPr>
          <p:spPr>
            <a:xfrm rot="10800000">
              <a:off x="7604448" y="2367608"/>
              <a:ext cx="2218420" cy="1475837"/>
            </a:xfrm>
            <a:prstGeom prst="snip1Rect">
              <a:avLst>
                <a:gd name="adj" fmla="val 16036"/>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627CCC2C-CE73-234F-8CFC-DAC7C418D323}"/>
                </a:ext>
              </a:extLst>
            </p:cNvPr>
            <p:cNvSpPr/>
            <p:nvPr/>
          </p:nvSpPr>
          <p:spPr>
            <a:xfrm flipH="1">
              <a:off x="7663439" y="3651212"/>
              <a:ext cx="127622" cy="113109"/>
            </a:xfrm>
            <a:prstGeom prst="rect">
              <a:avLst/>
            </a:prstGeom>
            <a:solidFill>
              <a:srgbClr val="70267D"/>
            </a:solidFill>
            <a:ln>
              <a:solidFill>
                <a:srgbClr val="7026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a:extLst>
              <a:ext uri="{FF2B5EF4-FFF2-40B4-BE49-F238E27FC236}">
                <a16:creationId xmlns:a16="http://schemas.microsoft.com/office/drawing/2014/main" id="{A72EC4B2-7F16-3649-B524-A172D2B58ADD}"/>
              </a:ext>
            </a:extLst>
          </p:cNvPr>
          <p:cNvPicPr>
            <a:picLocks noChangeAspect="1"/>
          </p:cNvPicPr>
          <p:nvPr/>
        </p:nvPicPr>
        <p:blipFill>
          <a:blip r:embed="rId4"/>
          <a:stretch>
            <a:fillRect/>
          </a:stretch>
        </p:blipFill>
        <p:spPr>
          <a:xfrm>
            <a:off x="7037336" y="2285760"/>
            <a:ext cx="3813670" cy="2219093"/>
          </a:xfrm>
          <a:prstGeom prst="rect">
            <a:avLst/>
          </a:prstGeom>
        </p:spPr>
      </p:pic>
      <p:cxnSp>
        <p:nvCxnSpPr>
          <p:cNvPr id="29" name="Elbow Connector 28">
            <a:extLst>
              <a:ext uri="{FF2B5EF4-FFF2-40B4-BE49-F238E27FC236}">
                <a16:creationId xmlns:a16="http://schemas.microsoft.com/office/drawing/2014/main" id="{7C330FF0-5492-4E41-9D32-65D461B573B7}"/>
              </a:ext>
            </a:extLst>
          </p:cNvPr>
          <p:cNvCxnSpPr>
            <a:cxnSpLocks/>
            <a:stCxn id="32" idx="3"/>
            <a:endCxn id="34" idx="1"/>
          </p:cNvCxnSpPr>
          <p:nvPr/>
        </p:nvCxnSpPr>
        <p:spPr>
          <a:xfrm flipV="1">
            <a:off x="3890346" y="2859730"/>
            <a:ext cx="2712515" cy="700699"/>
          </a:xfrm>
          <a:prstGeom prst="bentConnector3">
            <a:avLst>
              <a:gd name="adj1" fmla="val 46904"/>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0" name="Textplatzhalter 8">
            <a:extLst>
              <a:ext uri="{FF2B5EF4-FFF2-40B4-BE49-F238E27FC236}">
                <a16:creationId xmlns:a16="http://schemas.microsoft.com/office/drawing/2014/main" id="{39BC73DA-6F91-B646-AD00-AE5BECFCC716}"/>
              </a:ext>
            </a:extLst>
          </p:cNvPr>
          <p:cNvSpPr txBox="1">
            <a:spLocks/>
          </p:cNvSpPr>
          <p:nvPr/>
        </p:nvSpPr>
        <p:spPr bwMode="gray">
          <a:xfrm>
            <a:off x="2996561" y="1310043"/>
            <a:ext cx="6198878" cy="42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i="1" dirty="0">
                <a:latin typeface="Arial" panose="020B0604020202020204" pitchFamily="34" charset="0"/>
                <a:cs typeface="Arial" panose="020B0604020202020204" pitchFamily="34" charset="0"/>
              </a:rPr>
              <a:t>Application Programming Interface - API</a:t>
            </a:r>
          </a:p>
        </p:txBody>
      </p:sp>
      <p:sp>
        <p:nvSpPr>
          <p:cNvPr id="31" name="Rectangle 30">
            <a:extLst>
              <a:ext uri="{FF2B5EF4-FFF2-40B4-BE49-F238E27FC236}">
                <a16:creationId xmlns:a16="http://schemas.microsoft.com/office/drawing/2014/main" id="{D90A7C11-D257-4E4D-A588-F88A37BDA1C7}"/>
              </a:ext>
            </a:extLst>
          </p:cNvPr>
          <p:cNvSpPr/>
          <p:nvPr/>
        </p:nvSpPr>
        <p:spPr>
          <a:xfrm>
            <a:off x="2966225" y="3268813"/>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8A41D408-C37B-114C-B595-674277AE4901}"/>
              </a:ext>
            </a:extLst>
          </p:cNvPr>
          <p:cNvSpPr txBox="1"/>
          <p:nvPr/>
        </p:nvSpPr>
        <p:spPr>
          <a:xfrm>
            <a:off x="2898641" y="3329596"/>
            <a:ext cx="991705" cy="461665"/>
          </a:xfrm>
          <a:prstGeom prst="rect">
            <a:avLst/>
          </a:prstGeom>
          <a:noFill/>
        </p:spPr>
        <p:txBody>
          <a:bodyPr wrap="square" rtlCol="0">
            <a:spAutoFit/>
          </a:bodyPr>
          <a:lstStyle/>
          <a:p>
            <a:pPr algn="ctr"/>
            <a:r>
              <a:rPr lang="en-GB" sz="2400" b="1" dirty="0"/>
              <a:t>{API}</a:t>
            </a:r>
          </a:p>
        </p:txBody>
      </p:sp>
      <p:sp>
        <p:nvSpPr>
          <p:cNvPr id="33" name="Rectangle 32">
            <a:extLst>
              <a:ext uri="{FF2B5EF4-FFF2-40B4-BE49-F238E27FC236}">
                <a16:creationId xmlns:a16="http://schemas.microsoft.com/office/drawing/2014/main" id="{62115E28-F691-F045-981C-2B13872ECF0F}"/>
              </a:ext>
            </a:extLst>
          </p:cNvPr>
          <p:cNvSpPr/>
          <p:nvPr/>
        </p:nvSpPr>
        <p:spPr>
          <a:xfrm>
            <a:off x="6670445" y="2568114"/>
            <a:ext cx="856538"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5CC70A34-0A48-7449-94BC-EB87C771F1A6}"/>
              </a:ext>
            </a:extLst>
          </p:cNvPr>
          <p:cNvSpPr txBox="1"/>
          <p:nvPr/>
        </p:nvSpPr>
        <p:spPr>
          <a:xfrm>
            <a:off x="6602861" y="2628897"/>
            <a:ext cx="991705" cy="461665"/>
          </a:xfrm>
          <a:prstGeom prst="rect">
            <a:avLst/>
          </a:prstGeom>
          <a:noFill/>
        </p:spPr>
        <p:txBody>
          <a:bodyPr wrap="square" rtlCol="0">
            <a:spAutoFit/>
          </a:bodyPr>
          <a:lstStyle/>
          <a:p>
            <a:pPr algn="ctr"/>
            <a:r>
              <a:rPr lang="en-GB" sz="2400" b="1" dirty="0"/>
              <a:t>{API}</a:t>
            </a:r>
          </a:p>
        </p:txBody>
      </p:sp>
      <p:sp>
        <p:nvSpPr>
          <p:cNvPr id="35" name="TextBox 34">
            <a:extLst>
              <a:ext uri="{FF2B5EF4-FFF2-40B4-BE49-F238E27FC236}">
                <a16:creationId xmlns:a16="http://schemas.microsoft.com/office/drawing/2014/main" id="{A846A6C2-3217-9543-9070-865896485E8C}"/>
              </a:ext>
            </a:extLst>
          </p:cNvPr>
          <p:cNvSpPr txBox="1"/>
          <p:nvPr/>
        </p:nvSpPr>
        <p:spPr>
          <a:xfrm rot="19765661">
            <a:off x="1482561" y="2461435"/>
            <a:ext cx="1223291" cy="369332"/>
          </a:xfrm>
          <a:prstGeom prst="rect">
            <a:avLst/>
          </a:prstGeom>
          <a:noFill/>
        </p:spPr>
        <p:txBody>
          <a:bodyPr wrap="square" rtlCol="0">
            <a:spAutoFit/>
          </a:bodyPr>
          <a:lstStyle/>
          <a:p>
            <a:pPr algn="ctr"/>
            <a:r>
              <a:rPr lang="en-GB" sz="1800" b="1" dirty="0"/>
              <a:t>SERVER</a:t>
            </a:r>
          </a:p>
        </p:txBody>
      </p:sp>
      <p:sp>
        <p:nvSpPr>
          <p:cNvPr id="36" name="TextBox 35">
            <a:extLst>
              <a:ext uri="{FF2B5EF4-FFF2-40B4-BE49-F238E27FC236}">
                <a16:creationId xmlns:a16="http://schemas.microsoft.com/office/drawing/2014/main" id="{5770063B-E165-F841-A9D8-B813458092B5}"/>
              </a:ext>
            </a:extLst>
          </p:cNvPr>
          <p:cNvSpPr txBox="1"/>
          <p:nvPr/>
        </p:nvSpPr>
        <p:spPr>
          <a:xfrm>
            <a:off x="8001242" y="2798174"/>
            <a:ext cx="1424832" cy="461665"/>
          </a:xfrm>
          <a:prstGeom prst="rect">
            <a:avLst/>
          </a:prstGeom>
          <a:noFill/>
        </p:spPr>
        <p:txBody>
          <a:bodyPr wrap="square" rtlCol="0">
            <a:spAutoFit/>
          </a:bodyPr>
          <a:lstStyle/>
          <a:p>
            <a:pPr algn="ctr"/>
            <a:r>
              <a:rPr lang="en-GB" sz="2400" b="1" dirty="0"/>
              <a:t>CLIENT</a:t>
            </a:r>
          </a:p>
        </p:txBody>
      </p:sp>
      <p:sp>
        <p:nvSpPr>
          <p:cNvPr id="37" name="TextBox 36">
            <a:extLst>
              <a:ext uri="{FF2B5EF4-FFF2-40B4-BE49-F238E27FC236}">
                <a16:creationId xmlns:a16="http://schemas.microsoft.com/office/drawing/2014/main" id="{3ADB0621-359B-8B4D-98CE-BDCD67DC2ABA}"/>
              </a:ext>
            </a:extLst>
          </p:cNvPr>
          <p:cNvSpPr txBox="1"/>
          <p:nvPr/>
        </p:nvSpPr>
        <p:spPr>
          <a:xfrm>
            <a:off x="9748131" y="3493548"/>
            <a:ext cx="1090640" cy="369332"/>
          </a:xfrm>
          <a:prstGeom prst="rect">
            <a:avLst/>
          </a:prstGeom>
          <a:noFill/>
        </p:spPr>
        <p:txBody>
          <a:bodyPr wrap="square" rtlCol="0">
            <a:spAutoFit/>
          </a:bodyPr>
          <a:lstStyle/>
          <a:p>
            <a:pPr algn="ctr"/>
            <a:r>
              <a:rPr lang="en-GB" sz="1800" b="1" dirty="0"/>
              <a:t>CLIENT</a:t>
            </a:r>
          </a:p>
        </p:txBody>
      </p:sp>
      <p:sp>
        <p:nvSpPr>
          <p:cNvPr id="38" name="TextBox 37">
            <a:extLst>
              <a:ext uri="{FF2B5EF4-FFF2-40B4-BE49-F238E27FC236}">
                <a16:creationId xmlns:a16="http://schemas.microsoft.com/office/drawing/2014/main" id="{D06E831C-28CF-664B-BAB8-CFBCAB91137F}"/>
              </a:ext>
            </a:extLst>
          </p:cNvPr>
          <p:cNvSpPr txBox="1"/>
          <p:nvPr/>
        </p:nvSpPr>
        <p:spPr>
          <a:xfrm>
            <a:off x="6830316" y="3820840"/>
            <a:ext cx="1090640" cy="261610"/>
          </a:xfrm>
          <a:prstGeom prst="rect">
            <a:avLst/>
          </a:prstGeom>
          <a:noFill/>
        </p:spPr>
        <p:txBody>
          <a:bodyPr wrap="square" rtlCol="0">
            <a:spAutoFit/>
          </a:bodyPr>
          <a:lstStyle/>
          <a:p>
            <a:pPr algn="ctr"/>
            <a:r>
              <a:rPr lang="en-GB" sz="1100" b="1" dirty="0"/>
              <a:t>CLIENT</a:t>
            </a:r>
          </a:p>
        </p:txBody>
      </p:sp>
      <p:sp>
        <p:nvSpPr>
          <p:cNvPr id="39" name="Datumsplatzhalter 2">
            <a:extLst>
              <a:ext uri="{FF2B5EF4-FFF2-40B4-BE49-F238E27FC236}">
                <a16:creationId xmlns:a16="http://schemas.microsoft.com/office/drawing/2014/main" id="{388B9873-B790-6347-9A6F-A6A351E1B022}"/>
              </a:ext>
            </a:extLst>
          </p:cNvPr>
          <p:cNvSpPr>
            <a:spLocks noGrp="1"/>
          </p:cNvSpPr>
          <p:nvPr>
            <p:ph type="dt" sz="half" idx="15"/>
          </p:nvPr>
        </p:nvSpPr>
        <p:spPr>
          <a:xfrm>
            <a:off x="1055440" y="6381328"/>
            <a:ext cx="766235" cy="216024"/>
          </a:xfrm>
        </p:spPr>
        <p:txBody>
          <a:bodyPr/>
          <a:lstStyle/>
          <a:p>
            <a:r>
              <a:rPr lang="de-DE" dirty="0"/>
              <a:t>|  22.10.2021  |</a:t>
            </a:r>
          </a:p>
        </p:txBody>
      </p:sp>
      <p:sp>
        <p:nvSpPr>
          <p:cNvPr id="40" name="Fußzeilenplatzhalter 3">
            <a:extLst>
              <a:ext uri="{FF2B5EF4-FFF2-40B4-BE49-F238E27FC236}">
                <a16:creationId xmlns:a16="http://schemas.microsoft.com/office/drawing/2014/main" id="{3718CE92-E242-284C-9A47-846501D3BE85}"/>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41" name="Rectangle 40">
            <a:extLst>
              <a:ext uri="{FF2B5EF4-FFF2-40B4-BE49-F238E27FC236}">
                <a16:creationId xmlns:a16="http://schemas.microsoft.com/office/drawing/2014/main" id="{1EEC9BB6-4D74-FD42-8427-24D536122476}"/>
              </a:ext>
            </a:extLst>
          </p:cNvPr>
          <p:cNvSpPr/>
          <p:nvPr/>
        </p:nvSpPr>
        <p:spPr bwMode="gray">
          <a:xfrm>
            <a:off x="10632504" y="188640"/>
            <a:ext cx="1224136"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grpSp>
        <p:nvGrpSpPr>
          <p:cNvPr id="8" name="Group 7">
            <a:extLst>
              <a:ext uri="{FF2B5EF4-FFF2-40B4-BE49-F238E27FC236}">
                <a16:creationId xmlns:a16="http://schemas.microsoft.com/office/drawing/2014/main" id="{E836900B-BB3E-A948-99FA-369485A43932}"/>
              </a:ext>
            </a:extLst>
          </p:cNvPr>
          <p:cNvGrpSpPr/>
          <p:nvPr/>
        </p:nvGrpSpPr>
        <p:grpSpPr>
          <a:xfrm>
            <a:off x="10280165" y="145551"/>
            <a:ext cx="1576475" cy="1201971"/>
            <a:chOff x="9057353" y="70676"/>
            <a:chExt cx="1576475" cy="1201971"/>
          </a:xfrm>
        </p:grpSpPr>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5"/>
            <a:stretch>
              <a:fillRect/>
            </a:stretch>
          </p:blipFill>
          <p:spPr>
            <a:xfrm>
              <a:off x="9480376" y="116632"/>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7353" y="402518"/>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57354" y="70676"/>
              <a:ext cx="497447" cy="497447"/>
            </a:xfrm>
            <a:prstGeom prst="rect">
              <a:avLst/>
            </a:prstGeom>
          </p:spPr>
        </p:pic>
      </p:grpSp>
    </p:spTree>
    <p:extLst>
      <p:ext uri="{BB962C8B-B14F-4D97-AF65-F5344CB8AC3E}">
        <p14:creationId xmlns:p14="http://schemas.microsoft.com/office/powerpoint/2010/main" val="44844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repeatCount="300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trips(downLeft)">
                                      <p:cBhvr>
                                        <p:cTn id="7" dur="1500"/>
                                        <p:tgtEl>
                                          <p:spTgt spid="29"/>
                                        </p:tgtEl>
                                      </p:cBhvr>
                                    </p:animEffect>
                                  </p:childTnLst>
                                </p:cTn>
                              </p:par>
                            </p:childTnLst>
                          </p:cTn>
                        </p:par>
                        <p:par>
                          <p:cTn id="8" fill="hold">
                            <p:stCondLst>
                              <p:cond delay="4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3" name="Datumsplatzhalter 2">
            <a:extLst>
              <a:ext uri="{FF2B5EF4-FFF2-40B4-BE49-F238E27FC236}">
                <a16:creationId xmlns:a16="http://schemas.microsoft.com/office/drawing/2014/main" id="{1C1D99C8-6C1B-47E0-B113-57173057D965}"/>
              </a:ext>
            </a:extLst>
          </p:cNvPr>
          <p:cNvSpPr>
            <a:spLocks noGrp="1"/>
          </p:cNvSpPr>
          <p:nvPr>
            <p:ph type="dt" sz="half" idx="15"/>
          </p:nvPr>
        </p:nvSpPr>
        <p:spPr/>
        <p:txBody>
          <a:bodyPr/>
          <a:lstStyle/>
          <a:p>
            <a:r>
              <a:rPr lang="de-DE" dirty="0"/>
              <a:t>|  22.10.2021  |</a:t>
            </a:r>
          </a:p>
        </p:txBody>
      </p:sp>
      <p:sp>
        <p:nvSpPr>
          <p:cNvPr id="4" name="Fußzeilenplatzhalter 3">
            <a:extLst>
              <a:ext uri="{FF2B5EF4-FFF2-40B4-BE49-F238E27FC236}">
                <a16:creationId xmlns:a16="http://schemas.microsoft.com/office/drawing/2014/main" id="{8B08F14D-D650-4FE5-9C99-154BFC531274}"/>
              </a:ext>
            </a:extLst>
          </p:cNvPr>
          <p:cNvSpPr>
            <a:spLocks noGrp="1"/>
          </p:cNvSpPr>
          <p:nvPr>
            <p:ph type="ftr" sz="quarter" idx="16"/>
          </p:nvPr>
        </p:nvSpPr>
        <p:spPr/>
        <p:txBody>
          <a:bodyPr/>
          <a:lstStyle/>
          <a:p>
            <a:r>
              <a:rPr lang="de-DE" dirty="0" err="1"/>
              <a:t>HackConf</a:t>
            </a:r>
            <a:r>
              <a:rPr lang="de-DE" dirty="0"/>
              <a:t> 2021</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8</a:t>
            </a:fld>
            <a:endParaRPr lang="de-DE" dirty="0"/>
          </a:p>
        </p:txBody>
      </p:sp>
      <p:pic>
        <p:nvPicPr>
          <p:cNvPr id="39" name="Picture 38" descr="Graphical user interface, application, Teams&#10;&#10;Description automatically generated">
            <a:extLst>
              <a:ext uri="{FF2B5EF4-FFF2-40B4-BE49-F238E27FC236}">
                <a16:creationId xmlns:a16="http://schemas.microsoft.com/office/drawing/2014/main" id="{619B31D1-04BC-6C4E-B2D9-C6B6446CD716}"/>
              </a:ext>
            </a:extLst>
          </p:cNvPr>
          <p:cNvPicPr>
            <a:picLocks noChangeAspect="1"/>
          </p:cNvPicPr>
          <p:nvPr/>
        </p:nvPicPr>
        <p:blipFill>
          <a:blip r:embed="rId3"/>
          <a:stretch>
            <a:fillRect/>
          </a:stretch>
        </p:blipFill>
        <p:spPr>
          <a:xfrm>
            <a:off x="3059177" y="33703"/>
            <a:ext cx="6072381" cy="6167593"/>
          </a:xfrm>
          <a:prstGeom prst="rect">
            <a:avLst/>
          </a:prstGeom>
        </p:spPr>
      </p:pic>
      <p:pic>
        <p:nvPicPr>
          <p:cNvPr id="40" name="Graphic 39" descr="Checkbox Crossed with solid fill">
            <a:extLst>
              <a:ext uri="{FF2B5EF4-FFF2-40B4-BE49-F238E27FC236}">
                <a16:creationId xmlns:a16="http://schemas.microsoft.com/office/drawing/2014/main" id="{D98468EA-E1C6-D446-AC7A-00C9ABC6B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4726" y="5713862"/>
            <a:ext cx="497448" cy="497448"/>
          </a:xfrm>
          <a:prstGeom prst="rect">
            <a:avLst/>
          </a:prstGeom>
        </p:spPr>
      </p:pic>
      <p:pic>
        <p:nvPicPr>
          <p:cNvPr id="41" name="Graphic 40" descr="Checkbox Ticked with solid fill">
            <a:extLst>
              <a:ext uri="{FF2B5EF4-FFF2-40B4-BE49-F238E27FC236}">
                <a16:creationId xmlns:a16="http://schemas.microsoft.com/office/drawing/2014/main" id="{79A9996B-ABE9-414D-86C6-97207F8F6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4727" y="5382020"/>
            <a:ext cx="497447" cy="497447"/>
          </a:xfrm>
          <a:prstGeom prst="rect">
            <a:avLst/>
          </a:prstGeom>
        </p:spPr>
      </p:pic>
      <p:sp>
        <p:nvSpPr>
          <p:cNvPr id="42" name="TextBox 41">
            <a:extLst>
              <a:ext uri="{FF2B5EF4-FFF2-40B4-BE49-F238E27FC236}">
                <a16:creationId xmlns:a16="http://schemas.microsoft.com/office/drawing/2014/main" id="{2F57F266-C49B-3D4B-B259-DFFE24B903A5}"/>
              </a:ext>
            </a:extLst>
          </p:cNvPr>
          <p:cNvSpPr txBox="1"/>
          <p:nvPr/>
        </p:nvSpPr>
        <p:spPr>
          <a:xfrm>
            <a:off x="3887685" y="5132784"/>
            <a:ext cx="991705" cy="461665"/>
          </a:xfrm>
          <a:prstGeom prst="rect">
            <a:avLst/>
          </a:prstGeom>
          <a:noFill/>
        </p:spPr>
        <p:txBody>
          <a:bodyPr wrap="square" rtlCol="0">
            <a:spAutoFit/>
          </a:bodyPr>
          <a:lstStyle/>
          <a:p>
            <a:pPr algn="ctr"/>
            <a:r>
              <a:rPr lang="en-GB" sz="2400" b="1" dirty="0"/>
              <a:t>{API}</a:t>
            </a:r>
          </a:p>
        </p:txBody>
      </p:sp>
      <p:sp>
        <p:nvSpPr>
          <p:cNvPr id="43" name="TextBox 42">
            <a:extLst>
              <a:ext uri="{FF2B5EF4-FFF2-40B4-BE49-F238E27FC236}">
                <a16:creationId xmlns:a16="http://schemas.microsoft.com/office/drawing/2014/main" id="{5180AAEF-EB58-1B47-90C1-E57AEAAB96A8}"/>
              </a:ext>
            </a:extLst>
          </p:cNvPr>
          <p:cNvSpPr txBox="1"/>
          <p:nvPr/>
        </p:nvSpPr>
        <p:spPr>
          <a:xfrm>
            <a:off x="6762665" y="5141641"/>
            <a:ext cx="991705" cy="461665"/>
          </a:xfrm>
          <a:prstGeom prst="rect">
            <a:avLst/>
          </a:prstGeom>
          <a:noFill/>
        </p:spPr>
        <p:txBody>
          <a:bodyPr wrap="square" rtlCol="0">
            <a:spAutoFit/>
          </a:bodyPr>
          <a:lstStyle/>
          <a:p>
            <a:pPr algn="ctr"/>
            <a:r>
              <a:rPr lang="en-GB" sz="2400" b="1" dirty="0"/>
              <a:t>{API}</a:t>
            </a:r>
          </a:p>
        </p:txBody>
      </p:sp>
      <p:sp>
        <p:nvSpPr>
          <p:cNvPr id="44" name="TextBox 43">
            <a:extLst>
              <a:ext uri="{FF2B5EF4-FFF2-40B4-BE49-F238E27FC236}">
                <a16:creationId xmlns:a16="http://schemas.microsoft.com/office/drawing/2014/main" id="{8AA67211-D85A-3C40-95D1-A29B6B0E9574}"/>
              </a:ext>
            </a:extLst>
          </p:cNvPr>
          <p:cNvSpPr txBox="1"/>
          <p:nvPr/>
        </p:nvSpPr>
        <p:spPr>
          <a:xfrm rot="20269802">
            <a:off x="898132" y="2397384"/>
            <a:ext cx="2233152" cy="584775"/>
          </a:xfrm>
          <a:prstGeom prst="rect">
            <a:avLst/>
          </a:prstGeom>
          <a:noFill/>
        </p:spPr>
        <p:txBody>
          <a:bodyPr wrap="square" rtlCol="0">
            <a:spAutoFit/>
          </a:bodyPr>
          <a:lstStyle/>
          <a:p>
            <a:pPr algn="ctr"/>
            <a:r>
              <a:rPr lang="en-GB" sz="3200" b="1" dirty="0">
                <a:latin typeface="Courier" pitchFamily="2" charset="0"/>
              </a:rPr>
              <a:t>#OPENAPI</a:t>
            </a:r>
          </a:p>
        </p:txBody>
      </p:sp>
      <p:sp>
        <p:nvSpPr>
          <p:cNvPr id="7" name="TextBox 6">
            <a:extLst>
              <a:ext uri="{FF2B5EF4-FFF2-40B4-BE49-F238E27FC236}">
                <a16:creationId xmlns:a16="http://schemas.microsoft.com/office/drawing/2014/main" id="{C324795C-CC70-A840-A6F3-34D9555597C5}"/>
              </a:ext>
            </a:extLst>
          </p:cNvPr>
          <p:cNvSpPr txBox="1"/>
          <p:nvPr/>
        </p:nvSpPr>
        <p:spPr bwMode="gray">
          <a:xfrm>
            <a:off x="478564" y="6477712"/>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8" name="TextBox 7">
            <a:extLst>
              <a:ext uri="{FF2B5EF4-FFF2-40B4-BE49-F238E27FC236}">
                <a16:creationId xmlns:a16="http://schemas.microsoft.com/office/drawing/2014/main" id="{00F1990F-36CC-0649-B24A-2457DC851D26}"/>
              </a:ext>
            </a:extLst>
          </p:cNvPr>
          <p:cNvSpPr txBox="1"/>
          <p:nvPr/>
        </p:nvSpPr>
        <p:spPr bwMode="gray">
          <a:xfrm>
            <a:off x="863125" y="6469166"/>
            <a:ext cx="0" cy="0"/>
          </a:xfrm>
          <a:prstGeom prst="rect">
            <a:avLst/>
          </a:prstGeom>
          <a:noFill/>
        </p:spPr>
        <p:txBody>
          <a:bodyPr wrap="none" lIns="0" tIns="0" rIns="0" bIns="0" rtlCol="0">
            <a:noAutofit/>
          </a:bodyPr>
          <a:lstStyle/>
          <a:p>
            <a:pPr marL="285750" indent="-285750" algn="l">
              <a:spcAft>
                <a:spcPts val="600"/>
              </a:spcAft>
              <a:buClr>
                <a:schemeClr val="accent1"/>
              </a:buClr>
              <a:buFont typeface="Wingdings" panose="05000000000000000000" pitchFamily="2" charset="2"/>
              <a:buChar char="§"/>
            </a:pPr>
            <a:endParaRPr lang="en-GB" sz="1600" dirty="0" err="1"/>
          </a:p>
        </p:txBody>
      </p:sp>
      <p:sp>
        <p:nvSpPr>
          <p:cNvPr id="19" name="Rectangle 18">
            <a:extLst>
              <a:ext uri="{FF2B5EF4-FFF2-40B4-BE49-F238E27FC236}">
                <a16:creationId xmlns:a16="http://schemas.microsoft.com/office/drawing/2014/main" id="{B0374D71-9991-C64E-B419-18A58AD7CB7A}"/>
              </a:ext>
            </a:extLst>
          </p:cNvPr>
          <p:cNvSpPr/>
          <p:nvPr/>
        </p:nvSpPr>
        <p:spPr bwMode="gray">
          <a:xfrm>
            <a:off x="10632504" y="188640"/>
            <a:ext cx="1224136"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4" name="Picture 13">
            <a:extLst>
              <a:ext uri="{FF2B5EF4-FFF2-40B4-BE49-F238E27FC236}">
                <a16:creationId xmlns:a16="http://schemas.microsoft.com/office/drawing/2014/main" id="{3544951E-73CB-1641-97FB-A85476B31797}"/>
              </a:ext>
            </a:extLst>
          </p:cNvPr>
          <p:cNvPicPr>
            <a:picLocks noChangeAspect="1"/>
          </p:cNvPicPr>
          <p:nvPr/>
        </p:nvPicPr>
        <p:blipFill>
          <a:blip r:embed="rId8"/>
          <a:stretch>
            <a:fillRect/>
          </a:stretch>
        </p:blipFill>
        <p:spPr>
          <a:xfrm>
            <a:off x="10703188" y="188640"/>
            <a:ext cx="1153452" cy="1156015"/>
          </a:xfrm>
          <a:prstGeom prst="rect">
            <a:avLst/>
          </a:prstGeom>
        </p:spPr>
      </p:pic>
      <p:pic>
        <p:nvPicPr>
          <p:cNvPr id="15" name="Graphic 14" descr="Checkbox Crossed with solid fill">
            <a:extLst>
              <a:ext uri="{FF2B5EF4-FFF2-40B4-BE49-F238E27FC236}">
                <a16:creationId xmlns:a16="http://schemas.microsoft.com/office/drawing/2014/main" id="{C86FFCD2-0992-E948-B188-30732944C7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6" name="Graphic 15" descr="Checkbox Ticked with solid fill">
            <a:extLst>
              <a:ext uri="{FF2B5EF4-FFF2-40B4-BE49-F238E27FC236}">
                <a16:creationId xmlns:a16="http://schemas.microsoft.com/office/drawing/2014/main" id="{4119FCEE-6671-234B-8812-612EC272DA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95685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12F00D8-0A3E-4500-AD52-58198BD22E1B}"/>
              </a:ext>
            </a:extLst>
          </p:cNvPr>
          <p:cNvSpPr>
            <a:spLocks noGrp="1"/>
          </p:cNvSpPr>
          <p:nvPr>
            <p:ph sz="half" idx="1"/>
          </p:nvPr>
        </p:nvSpPr>
        <p:spPr/>
        <p:txBody>
          <a:bodyPr/>
          <a:lstStyle/>
          <a:p>
            <a:r>
              <a:rPr lang="en-GB" dirty="0">
                <a:latin typeface="Arial" panose="020B0604020202020204" pitchFamily="34" charset="0"/>
                <a:cs typeface="Arial" panose="020B0604020202020204" pitchFamily="34" charset="0"/>
              </a:rPr>
              <a:t>In the current situation of increased remote working, having a common, simple medium of communication such as an </a:t>
            </a:r>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spec document is indispensable in meeting your requirements when building APIs.</a:t>
            </a:r>
            <a:endParaRPr lang="de-DE" dirty="0"/>
          </a:p>
          <a:p>
            <a:pPr lvl="1"/>
            <a:r>
              <a:rPr lang="en-GB" dirty="0">
                <a:latin typeface="Arial" panose="020B0604020202020204" pitchFamily="34" charset="0"/>
                <a:cs typeface="Arial" panose="020B0604020202020204" pitchFamily="34" charset="0"/>
              </a:rPr>
              <a:t>Things get</a:t>
            </a:r>
            <a:r>
              <a:rPr lang="bg-BG"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even more exciting when this so-called document can:</a:t>
            </a:r>
            <a:endParaRPr lang="de-DE" dirty="0"/>
          </a:p>
          <a:p>
            <a:pPr lvl="2"/>
            <a:r>
              <a:rPr lang="en-GB" dirty="0">
                <a:latin typeface="Arial" panose="020B0604020202020204" pitchFamily="34" charset="0"/>
                <a:cs typeface="Arial" panose="020B0604020202020204" pitchFamily="34" charset="0"/>
              </a:rPr>
              <a:t>Serve as a contract</a:t>
            </a:r>
          </a:p>
          <a:p>
            <a:pPr lvl="2"/>
            <a:r>
              <a:rPr lang="de-DE" dirty="0" err="1"/>
              <a:t>Generate</a:t>
            </a:r>
            <a:r>
              <a:rPr lang="de-DE" dirty="0"/>
              <a:t> </a:t>
            </a:r>
            <a:r>
              <a:rPr lang="de-DE" dirty="0" err="1"/>
              <a:t>clients</a:t>
            </a:r>
            <a:r>
              <a:rPr lang="de-DE" dirty="0"/>
              <a:t>, </a:t>
            </a:r>
            <a:r>
              <a:rPr lang="de-DE" dirty="0" err="1"/>
              <a:t>servers</a:t>
            </a:r>
            <a:r>
              <a:rPr lang="de-DE" dirty="0"/>
              <a:t>, </a:t>
            </a:r>
            <a:r>
              <a:rPr lang="de-DE" dirty="0" err="1"/>
              <a:t>and</a:t>
            </a:r>
            <a:r>
              <a:rPr lang="de-DE" dirty="0"/>
              <a:t> </a:t>
            </a:r>
            <a:r>
              <a:rPr lang="de-DE" dirty="0" err="1"/>
              <a:t>documentation</a:t>
            </a:r>
            <a:r>
              <a:rPr lang="de-DE" dirty="0"/>
              <a:t> in a </a:t>
            </a:r>
            <a:r>
              <a:rPr lang="de-DE" dirty="0" err="1"/>
              <a:t>plethora</a:t>
            </a:r>
            <a:r>
              <a:rPr lang="de-DE" dirty="0"/>
              <a:t> </a:t>
            </a:r>
            <a:r>
              <a:rPr lang="de-DE" dirty="0" err="1"/>
              <a:t>of</a:t>
            </a:r>
            <a:r>
              <a:rPr lang="de-DE" dirty="0"/>
              <a:t> </a:t>
            </a:r>
            <a:r>
              <a:rPr lang="de-DE" dirty="0" err="1"/>
              <a:t>languages</a:t>
            </a:r>
            <a:endParaRPr lang="de-DE" dirty="0"/>
          </a:p>
          <a:p>
            <a:pPr lvl="2"/>
            <a:r>
              <a:rPr lang="de-DE" dirty="0" err="1"/>
              <a:t>Put</a:t>
            </a:r>
            <a:r>
              <a:rPr lang="de-DE" dirty="0"/>
              <a:t> </a:t>
            </a:r>
            <a:r>
              <a:rPr lang="de-DE" dirty="0" err="1"/>
              <a:t>your</a:t>
            </a:r>
            <a:r>
              <a:rPr lang="de-DE" dirty="0"/>
              <a:t> </a:t>
            </a:r>
            <a:r>
              <a:rPr lang="de-DE" dirty="0" err="1"/>
              <a:t>developers</a:t>
            </a:r>
            <a:r>
              <a:rPr lang="de-DE" dirty="0"/>
              <a:t> </a:t>
            </a:r>
            <a:r>
              <a:rPr lang="de-DE" dirty="0" err="1"/>
              <a:t>and</a:t>
            </a:r>
            <a:r>
              <a:rPr lang="de-DE" dirty="0"/>
              <a:t> </a:t>
            </a:r>
            <a:r>
              <a:rPr lang="de-DE" dirty="0" err="1"/>
              <a:t>client</a:t>
            </a:r>
            <a:r>
              <a:rPr lang="de-DE" dirty="0"/>
              <a:t> </a:t>
            </a:r>
            <a:r>
              <a:rPr lang="de-DE" dirty="0" err="1"/>
              <a:t>first</a:t>
            </a:r>
            <a:endParaRPr lang="de-DE" dirty="0"/>
          </a:p>
          <a:p>
            <a:pPr lvl="2"/>
            <a:r>
              <a:rPr lang="de-DE" dirty="0" err="1"/>
              <a:t>Have</a:t>
            </a:r>
            <a:r>
              <a:rPr lang="de-DE" dirty="0"/>
              <a:t> </a:t>
            </a:r>
            <a:r>
              <a:rPr lang="de-DE" dirty="0" err="1"/>
              <a:t>Automatic</a:t>
            </a:r>
            <a:r>
              <a:rPr lang="de-DE" dirty="0"/>
              <a:t>, Fail-fast, API Validation</a:t>
            </a:r>
          </a:p>
          <a:p>
            <a:pPr lvl="2"/>
            <a:r>
              <a:rPr lang="de-DE" dirty="0" err="1"/>
              <a:t>Is</a:t>
            </a:r>
            <a:r>
              <a:rPr lang="de-DE" dirty="0"/>
              <a:t> Cross-</a:t>
            </a:r>
            <a:r>
              <a:rPr lang="de-DE" dirty="0" err="1"/>
              <a:t>Platform</a:t>
            </a:r>
            <a:r>
              <a:rPr lang="de-DE" dirty="0"/>
              <a:t> </a:t>
            </a:r>
            <a:r>
              <a:rPr lang="de-DE" dirty="0" err="1"/>
              <a:t>and</a:t>
            </a:r>
            <a:r>
              <a:rPr lang="de-DE" dirty="0"/>
              <a:t> Language </a:t>
            </a:r>
            <a:r>
              <a:rPr lang="de-DE" dirty="0" err="1"/>
              <a:t>Agnostic</a:t>
            </a:r>
            <a:endParaRPr lang="de-DE" dirty="0"/>
          </a:p>
          <a:p>
            <a:pPr lvl="2"/>
            <a:r>
              <a:rPr lang="de-DE" dirty="0" err="1"/>
              <a:t>Is</a:t>
            </a:r>
            <a:r>
              <a:rPr lang="de-DE" dirty="0"/>
              <a:t> </a:t>
            </a:r>
            <a:r>
              <a:rPr lang="de-DE" dirty="0" err="1"/>
              <a:t>both</a:t>
            </a:r>
            <a:r>
              <a:rPr lang="de-DE" dirty="0"/>
              <a:t> human </a:t>
            </a:r>
            <a:r>
              <a:rPr lang="de-DE" dirty="0" err="1"/>
              <a:t>and</a:t>
            </a:r>
            <a:r>
              <a:rPr lang="de-DE" dirty="0"/>
              <a:t> </a:t>
            </a:r>
            <a:r>
              <a:rPr lang="de-DE" dirty="0" err="1"/>
              <a:t>machine</a:t>
            </a:r>
            <a:r>
              <a:rPr lang="de-DE" dirty="0"/>
              <a:t> </a:t>
            </a:r>
            <a:r>
              <a:rPr lang="de-DE" dirty="0" err="1"/>
              <a:t>readable</a:t>
            </a:r>
            <a:r>
              <a:rPr lang="de-DE" dirty="0"/>
              <a:t> in YAML </a:t>
            </a:r>
            <a:r>
              <a:rPr lang="de-DE" dirty="0" err="1"/>
              <a:t>or</a:t>
            </a:r>
            <a:r>
              <a:rPr lang="de-DE" dirty="0"/>
              <a:t> JSON</a:t>
            </a:r>
          </a:p>
          <a:p>
            <a:pPr lvl="2"/>
            <a:r>
              <a:rPr lang="de-DE" dirty="0"/>
              <a:t>Speeds </a:t>
            </a:r>
            <a:r>
              <a:rPr lang="de-DE" dirty="0" err="1"/>
              <a:t>up</a:t>
            </a:r>
            <a:r>
              <a:rPr lang="de-DE" dirty="0"/>
              <a:t> </a:t>
            </a:r>
            <a:r>
              <a:rPr lang="de-DE" dirty="0" err="1"/>
              <a:t>development</a:t>
            </a:r>
            <a:r>
              <a:rPr lang="de-DE" dirty="0"/>
              <a:t>, </a:t>
            </a:r>
            <a:r>
              <a:rPr lang="de-DE" dirty="0" err="1"/>
              <a:t>prototyping</a:t>
            </a:r>
            <a:r>
              <a:rPr lang="de-DE" dirty="0"/>
              <a:t>, etc.</a:t>
            </a:r>
          </a:p>
          <a:p>
            <a:pPr lvl="2"/>
            <a:r>
              <a:rPr lang="de-DE" dirty="0" err="1"/>
              <a:t>Reduces</a:t>
            </a:r>
            <a:r>
              <a:rPr lang="de-DE" dirty="0"/>
              <a:t> </a:t>
            </a:r>
            <a:r>
              <a:rPr lang="de-DE" dirty="0" err="1"/>
              <a:t>costs</a:t>
            </a:r>
            <a:endParaRPr lang="de-DE" dirty="0"/>
          </a:p>
          <a:p>
            <a:pPr marL="0" lvl="2" indent="0">
              <a:buNone/>
            </a:pPr>
            <a:endParaRPr lang="de-DE" dirty="0"/>
          </a:p>
        </p:txBody>
      </p:sp>
      <p:sp>
        <p:nvSpPr>
          <p:cNvPr id="2" name="Textplatzhalter 1">
            <a:extLst>
              <a:ext uri="{FF2B5EF4-FFF2-40B4-BE49-F238E27FC236}">
                <a16:creationId xmlns:a16="http://schemas.microsoft.com/office/drawing/2014/main" id="{05C64FB4-FBF4-4BA0-83AE-026963211B14}"/>
              </a:ext>
            </a:extLst>
          </p:cNvPr>
          <p:cNvSpPr>
            <a:spLocks noGrp="1"/>
          </p:cNvSpPr>
          <p:nvPr>
            <p:ph type="body" sz="quarter" idx="14"/>
          </p:nvPr>
        </p:nvSpPr>
        <p:spPr/>
        <p:txBody>
          <a:bodyPr/>
          <a:lstStyle/>
          <a:p>
            <a:r>
              <a:rPr lang="en-GB" dirty="0" err="1">
                <a:latin typeface="Arial" panose="020B0604020202020204" pitchFamily="34" charset="0"/>
                <a:cs typeface="Arial" panose="020B0604020202020204" pitchFamily="34" charset="0"/>
              </a:rPr>
              <a:t>OpenAPI</a:t>
            </a:r>
            <a:r>
              <a:rPr lang="en-GB" dirty="0">
                <a:latin typeface="Arial" panose="020B0604020202020204" pitchFamily="34" charset="0"/>
                <a:cs typeface="Arial" panose="020B0604020202020204" pitchFamily="34" charset="0"/>
              </a:rPr>
              <a:t> Contract Validation</a:t>
            </a:r>
          </a:p>
        </p:txBody>
      </p:sp>
      <p:sp>
        <p:nvSpPr>
          <p:cNvPr id="6" name="Titel 5">
            <a:extLst>
              <a:ext uri="{FF2B5EF4-FFF2-40B4-BE49-F238E27FC236}">
                <a16:creationId xmlns:a16="http://schemas.microsoft.com/office/drawing/2014/main" id="{4DBDA2FB-6ED1-41C4-BA2D-78DD7FDFD467}"/>
              </a:ext>
            </a:extLst>
          </p:cNvPr>
          <p:cNvSpPr>
            <a:spLocks noGrp="1"/>
          </p:cNvSpPr>
          <p:nvPr>
            <p:ph type="title"/>
          </p:nvPr>
        </p:nvSpPr>
        <p:spPr/>
        <p:txBody>
          <a:bodyPr/>
          <a:lstStyle/>
          <a:p>
            <a:r>
              <a:rPr lang="en-GB" dirty="0">
                <a:solidFill>
                  <a:srgbClr val="70267D"/>
                </a:solidFill>
                <a:latin typeface="Arial" panose="020B0604020202020204" pitchFamily="34" charset="0"/>
                <a:cs typeface="Arial" panose="020B0604020202020204" pitchFamily="34" charset="0"/>
              </a:rPr>
              <a:t>INTRODUCTION</a:t>
            </a:r>
          </a:p>
        </p:txBody>
      </p:sp>
      <p:sp>
        <p:nvSpPr>
          <p:cNvPr id="5" name="Foliennummernplatzhalter 4">
            <a:extLst>
              <a:ext uri="{FF2B5EF4-FFF2-40B4-BE49-F238E27FC236}">
                <a16:creationId xmlns:a16="http://schemas.microsoft.com/office/drawing/2014/main" id="{97F85037-54CD-41A4-B10B-0BE32F5A02EB}"/>
              </a:ext>
            </a:extLst>
          </p:cNvPr>
          <p:cNvSpPr>
            <a:spLocks noGrp="1"/>
          </p:cNvSpPr>
          <p:nvPr>
            <p:ph type="sldNum" sz="quarter" idx="17"/>
          </p:nvPr>
        </p:nvSpPr>
        <p:spPr/>
        <p:txBody>
          <a:bodyPr/>
          <a:lstStyle/>
          <a:p>
            <a:fld id="{8CFDFCC3-8B40-4EE5-B231-005F2F1C6A68}" type="slidenum">
              <a:rPr lang="de-DE" smtClean="0"/>
              <a:pPr/>
              <a:t>9</a:t>
            </a:fld>
            <a:endParaRPr lang="de-DE" dirty="0"/>
          </a:p>
        </p:txBody>
      </p:sp>
      <p:sp>
        <p:nvSpPr>
          <p:cNvPr id="12" name="Datumsplatzhalter 2">
            <a:extLst>
              <a:ext uri="{FF2B5EF4-FFF2-40B4-BE49-F238E27FC236}">
                <a16:creationId xmlns:a16="http://schemas.microsoft.com/office/drawing/2014/main" id="{42146ECE-210B-D84E-9DA9-B0600DD9A1F0}"/>
              </a:ext>
            </a:extLst>
          </p:cNvPr>
          <p:cNvSpPr>
            <a:spLocks noGrp="1"/>
          </p:cNvSpPr>
          <p:nvPr>
            <p:ph type="dt" sz="half" idx="15"/>
          </p:nvPr>
        </p:nvSpPr>
        <p:spPr>
          <a:xfrm>
            <a:off x="1055440" y="6381328"/>
            <a:ext cx="766235" cy="216024"/>
          </a:xfrm>
        </p:spPr>
        <p:txBody>
          <a:bodyPr/>
          <a:lstStyle/>
          <a:p>
            <a:r>
              <a:rPr lang="de-DE" dirty="0"/>
              <a:t>|  22.10.2021  |</a:t>
            </a:r>
          </a:p>
        </p:txBody>
      </p:sp>
      <p:sp>
        <p:nvSpPr>
          <p:cNvPr id="13" name="Fußzeilenplatzhalter 3">
            <a:extLst>
              <a:ext uri="{FF2B5EF4-FFF2-40B4-BE49-F238E27FC236}">
                <a16:creationId xmlns:a16="http://schemas.microsoft.com/office/drawing/2014/main" id="{FC284C97-F367-EC42-8B7C-F065318DE158}"/>
              </a:ext>
            </a:extLst>
          </p:cNvPr>
          <p:cNvSpPr>
            <a:spLocks noGrp="1"/>
          </p:cNvSpPr>
          <p:nvPr>
            <p:ph type="ftr" sz="quarter" idx="16"/>
          </p:nvPr>
        </p:nvSpPr>
        <p:spPr>
          <a:xfrm>
            <a:off x="1893193" y="6381328"/>
            <a:ext cx="9459391" cy="214552"/>
          </a:xfrm>
        </p:spPr>
        <p:txBody>
          <a:bodyPr/>
          <a:lstStyle/>
          <a:p>
            <a:r>
              <a:rPr lang="de-DE" dirty="0" err="1"/>
              <a:t>HackConf</a:t>
            </a:r>
            <a:r>
              <a:rPr lang="de-DE" dirty="0"/>
              <a:t> 2021</a:t>
            </a:r>
          </a:p>
        </p:txBody>
      </p:sp>
      <p:sp>
        <p:nvSpPr>
          <p:cNvPr id="14" name="Rectangle 13">
            <a:extLst>
              <a:ext uri="{FF2B5EF4-FFF2-40B4-BE49-F238E27FC236}">
                <a16:creationId xmlns:a16="http://schemas.microsoft.com/office/drawing/2014/main" id="{F1E682BD-803A-0244-AB6B-8FD86EC9C0CB}"/>
              </a:ext>
            </a:extLst>
          </p:cNvPr>
          <p:cNvSpPr/>
          <p:nvPr/>
        </p:nvSpPr>
        <p:spPr bwMode="gray">
          <a:xfrm>
            <a:off x="10632504" y="188640"/>
            <a:ext cx="1512168" cy="1092676"/>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tx1"/>
              </a:solidFill>
            </a:endParaRPr>
          </a:p>
        </p:txBody>
      </p:sp>
      <p:pic>
        <p:nvPicPr>
          <p:cNvPr id="15" name="Picture 14">
            <a:extLst>
              <a:ext uri="{FF2B5EF4-FFF2-40B4-BE49-F238E27FC236}">
                <a16:creationId xmlns:a16="http://schemas.microsoft.com/office/drawing/2014/main" id="{5C118FED-27D0-A244-8724-AAD3C1E0F995}"/>
              </a:ext>
            </a:extLst>
          </p:cNvPr>
          <p:cNvPicPr>
            <a:picLocks noChangeAspect="1"/>
          </p:cNvPicPr>
          <p:nvPr/>
        </p:nvPicPr>
        <p:blipFill>
          <a:blip r:embed="rId3"/>
          <a:stretch>
            <a:fillRect/>
          </a:stretch>
        </p:blipFill>
        <p:spPr>
          <a:xfrm>
            <a:off x="10703188" y="188640"/>
            <a:ext cx="1153452" cy="1156015"/>
          </a:xfrm>
          <a:prstGeom prst="rect">
            <a:avLst/>
          </a:prstGeom>
        </p:spPr>
      </p:pic>
      <p:pic>
        <p:nvPicPr>
          <p:cNvPr id="16" name="Graphic 15" descr="Checkbox Crossed with solid fill">
            <a:extLst>
              <a:ext uri="{FF2B5EF4-FFF2-40B4-BE49-F238E27FC236}">
                <a16:creationId xmlns:a16="http://schemas.microsoft.com/office/drawing/2014/main" id="{44C7FC97-0A07-CE4E-8F1C-D7ACFB5307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0165" y="474526"/>
            <a:ext cx="497448" cy="497448"/>
          </a:xfrm>
          <a:prstGeom prst="rect">
            <a:avLst/>
          </a:prstGeom>
        </p:spPr>
      </p:pic>
      <p:pic>
        <p:nvPicPr>
          <p:cNvPr id="17" name="Graphic 16" descr="Checkbox Ticked with solid fill">
            <a:extLst>
              <a:ext uri="{FF2B5EF4-FFF2-40B4-BE49-F238E27FC236}">
                <a16:creationId xmlns:a16="http://schemas.microsoft.com/office/drawing/2014/main" id="{1397ABDD-4D18-1B43-A162-252D789882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0166" y="142684"/>
            <a:ext cx="497447" cy="497447"/>
          </a:xfrm>
          <a:prstGeom prst="rect">
            <a:avLst/>
          </a:prstGeom>
        </p:spPr>
      </p:pic>
    </p:spTree>
    <p:extLst>
      <p:ext uri="{BB962C8B-B14F-4D97-AF65-F5344CB8AC3E}">
        <p14:creationId xmlns:p14="http://schemas.microsoft.com/office/powerpoint/2010/main" val="66934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3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3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3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3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3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3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6" dur="3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3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3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 calcmode="lin" valueType="num">
                                      <p:cBhvr additive="base">
                                        <p:cTn id="37" dur="3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3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4" dur="300" fill="hold"/>
                                        <p:tgtEl>
                                          <p:spTgt spid="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3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50" dur="300" fill="hold"/>
                                        <p:tgtEl>
                                          <p:spTgt spid="7">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UNDO_REDO_REVISION" val="0"/>
  <p:tag name="DEFAULTLANGUAGEID" val="1031"/>
  <p:tag name="VCT_SHOW_CA" val="Fals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8.6rAp3NnqIxy_Aw1ETc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chwarz Grupp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tlCol="0" anchor="ctr"/>
      <a:lstStyle>
        <a:defPPr algn="ctr">
          <a:defRPr sz="16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85750" indent="-285750" algn="l">
          <a:spcAft>
            <a:spcPts val="600"/>
          </a:spcAft>
          <a:buClr>
            <a:schemeClr val="accent1"/>
          </a:buClr>
          <a:buFont typeface="Wingdings" panose="05000000000000000000" pitchFamily="2" charset="2"/>
          <a:buChar char="§"/>
          <a:defRPr sz="1600" dirty="0" err="1" smtClean="0"/>
        </a:defPPr>
      </a:lstStyle>
    </a:txDef>
  </a:objectDefaults>
  <a:extraClrSchemeLst/>
  <a:custClrLst>
    <a:custClr name="Dunkellila">
      <a:srgbClr val="41053C"/>
    </a:custClr>
    <a:custClr name="Blau">
      <a:srgbClr val="5F7DAA"/>
    </a:custClr>
    <a:custClr name="Goldgelb">
      <a:srgbClr val="FFD746"/>
    </a:custClr>
    <a:custClr name="Signal-Rot">
      <a:srgbClr val="E3000F"/>
    </a:custClr>
    <a:custClr name="#">
      <a:srgbClr val="FFFFFF"/>
    </a:custClr>
    <a:custClr name="#">
      <a:srgbClr val="FFFFFF"/>
    </a:custClr>
    <a:custClr name="#">
      <a:srgbClr val="FFFFFF"/>
    </a:custClr>
    <a:custClr name="#">
      <a:srgbClr val="FFFFFF"/>
    </a:custClr>
    <a:custClr name="#">
      <a:srgbClr val="FFFFFF"/>
    </a:custClr>
    <a:custClr name="#">
      <a:srgbClr val="FFFFFF"/>
    </a:custClr>
    <a:custClr name="Logo-Grau">
      <a:srgbClr val="9D9D9D"/>
    </a:custClr>
    <a:custClr name="Blau">
      <a:srgbClr val="4B6487"/>
    </a:custClr>
    <a:custClr name="Goldgelb">
      <a:srgbClr val="E6B43C"/>
    </a:custClr>
    <a:custClr name="Signal-Gelb">
      <a:srgbClr val="FFF0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3C506E"/>
    </a:custClr>
    <a:custClr name="Goldgelb">
      <a:srgbClr val="C8912D"/>
    </a:custClr>
    <a:custClr name="Signal-Grün">
      <a:srgbClr val="05A54B"/>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 name="Blau">
      <a:srgbClr val="2D3C50"/>
    </a:custClr>
    <a:custClr name="Goldgelb">
      <a:srgbClr val="AF6E00"/>
    </a:custClr>
    <a:custClr name="#">
      <a:srgbClr val="FFFFFF"/>
    </a:custClr>
    <a:custClr name="#">
      <a:srgbClr val="FFFFFF"/>
    </a:custClr>
    <a:custClr name="#">
      <a:srgbClr val="FFFFFF"/>
    </a:custClr>
    <a:custClr name="#">
      <a:srgbClr val="FFFFFF"/>
    </a:custClr>
    <a:custClr name="#">
      <a:srgbClr val="FFFFFF"/>
    </a:custClr>
    <a:custClr name="#">
      <a:srgbClr val="FFFFFF"/>
    </a:custClr>
    <a:custClr name="#">
      <a:srgbClr val="FFFFFF"/>
    </a:custClr>
  </a:custClrLst>
  <a:extLst>
    <a:ext uri="{05A4C25C-085E-4340-85A3-A5531E510DB2}">
      <thm15:themeFamily xmlns:thm15="http://schemas.microsoft.com/office/thememl/2012/main" name="01_Schwarz_PPT_Master_03_IT" id="{6F719EE0-8FF9-48E5-99F5-AF5677FE6692}" vid="{C8E889DF-7322-47F0-88A5-2016D0B8C463}"/>
    </a:ext>
  </a:extLst>
</a:theme>
</file>

<file path=ppt/theme/theme2.xml><?xml version="1.0" encoding="utf-8"?>
<a:theme xmlns:a="http://schemas.openxmlformats.org/drawingml/2006/main" name="Office">
  <a:themeElements>
    <a:clrScheme name="Schwarz Gruppe">
      <a:dk1>
        <a:srgbClr val="000000"/>
      </a:dk1>
      <a:lt1>
        <a:srgbClr val="FFFFFF"/>
      </a:lt1>
      <a:dk2>
        <a:srgbClr val="C6C6C6"/>
      </a:dk2>
      <a:lt2>
        <a:srgbClr val="EBEBEB"/>
      </a:lt2>
      <a:accent1>
        <a:srgbClr val="6E1E6E"/>
      </a:accent1>
      <a:accent2>
        <a:srgbClr val="5F7DAA"/>
      </a:accent2>
      <a:accent3>
        <a:srgbClr val="FFD746"/>
      </a:accent3>
      <a:accent4>
        <a:srgbClr val="41053C"/>
      </a:accent4>
      <a:accent5>
        <a:srgbClr val="505050"/>
      </a:accent5>
      <a:accent6>
        <a:srgbClr val="878787"/>
      </a:accent6>
      <a:hlink>
        <a:srgbClr val="6E1E6E"/>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chwarz Gruppe">
      <a:dk1>
        <a:srgbClr val="000000"/>
      </a:dk1>
      <a:lt1>
        <a:srgbClr val="FFFFFF"/>
      </a:lt1>
      <a:dk2>
        <a:srgbClr val="AFAFAF"/>
      </a:dk2>
      <a:lt2>
        <a:srgbClr val="EBEBEB"/>
      </a:lt2>
      <a:accent1>
        <a:srgbClr val="6E1E6E"/>
      </a:accent1>
      <a:accent2>
        <a:srgbClr val="465A78"/>
      </a:accent2>
      <a:accent3>
        <a:srgbClr val="FFD25A"/>
      </a:accent3>
      <a:accent4>
        <a:srgbClr val="4B053C"/>
      </a:accent4>
      <a:accent5>
        <a:srgbClr val="505050"/>
      </a:accent5>
      <a:accent6>
        <a:srgbClr val="878787"/>
      </a:accent6>
      <a:hlink>
        <a:srgbClr val="6E1E6E"/>
      </a:hlink>
      <a:folHlink>
        <a:srgbClr val="AFAF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3193F050FB16124284EE5931D12EE351" ma:contentTypeVersion="9" ma:contentTypeDescription="Ein neues Dokument erstellen." ma:contentTypeScope="" ma:versionID="f3b88c78cc6f94353087ef70e1f13343">
  <xsd:schema xmlns:xsd="http://www.w3.org/2001/XMLSchema" xmlns:xs="http://www.w3.org/2001/XMLSchema" xmlns:p="http://schemas.microsoft.com/office/2006/metadata/properties" xmlns:ns2="b55cae90-2ed8-42aa-8ffa-23c651bd5b65" xmlns:ns3="7d51fa2b-2598-4da6-ac7f-43bbfca8613d" targetNamespace="http://schemas.microsoft.com/office/2006/metadata/properties" ma:root="true" ma:fieldsID="400cf8ea5719674a5e8d05c5c8241434" ns2:_="" ns3:_="">
    <xsd:import namespace="b55cae90-2ed8-42aa-8ffa-23c651bd5b65"/>
    <xsd:import namespace="7d51fa2b-2598-4da6-ac7f-43bbfca861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5cae90-2ed8-42aa-8ffa-23c651bd5b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51fa2b-2598-4da6-ac7f-43bbfca8613d"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3BD10E-A445-4B79-8425-7E6BC305B712}">
  <ds:schemaRef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EA80EE1-A92F-4800-B59D-42F0C8317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5cae90-2ed8-42aa-8ffa-23c651bd5b65"/>
    <ds:schemaRef ds:uri="7d51fa2b-2598-4da6-ac7f-43bbfca861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53E187-431F-414A-BA23-E95A1D4A8E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{1E619235-20F4-7E46-9D2C-398EA2253DC5}tf10001063</Template>
  <TotalTime>698</TotalTime>
  <Words>8443</Words>
  <Application>Microsoft Macintosh PowerPoint</Application>
  <PresentationFormat>Widescreen</PresentationFormat>
  <Paragraphs>1186</Paragraphs>
  <Slides>56</Slides>
  <Notes>56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3" baseType="lpstr">
      <vt:lpstr>Arial</vt:lpstr>
      <vt:lpstr>Arial Narrow</vt:lpstr>
      <vt:lpstr>Courier</vt:lpstr>
      <vt:lpstr>Symbol</vt:lpstr>
      <vt:lpstr>Wingdings</vt:lpstr>
      <vt:lpstr>Schwarz Gruppe</vt:lpstr>
      <vt:lpstr>think-cell Folie</vt:lpstr>
      <vt:lpstr>API-first!  Contract-first!  Make API development great again!</vt:lpstr>
      <vt:lpstr>Hello,</vt:lpstr>
      <vt:lpstr>Agenda</vt:lpstr>
      <vt:lpstr>INTRODUCTION</vt:lpstr>
      <vt:lpstr>API vs. IPA</vt:lpstr>
      <vt:lpstr>SIDE NOTE</vt:lpstr>
      <vt:lpstr>API vs. IPA</vt:lpstr>
      <vt:lpstr>INTRODUCTION</vt:lpstr>
      <vt:lpstr>INTRODUCTION</vt:lpstr>
      <vt:lpstr>DESIGN FIRST  VS. CODE FIRST</vt:lpstr>
      <vt:lpstr>WHEN THE CODE COMES FIRST</vt:lpstr>
      <vt:lpstr>WHEN THE API COMES FIRST</vt:lpstr>
      <vt:lpstr>DESIGN FIRST API DEV VS. CODE FIRST API DEV</vt:lpstr>
      <vt:lpstr>WOLF FACT</vt:lpstr>
      <vt:lpstr>CHOOSING THE RIGHT APPROACH FOR YOUR API</vt:lpstr>
      <vt:lpstr>CHALLENGES OF THE CODE FIRST APPROACH</vt:lpstr>
      <vt:lpstr>BENEFITS OF THE CODE FIRST APPROACH</vt:lpstr>
      <vt:lpstr>CHALLENGES OF THE DESIGN FIRST APPROACH</vt:lpstr>
      <vt:lpstr>BENEFITS OF THE DESIGN FIRST APPROACH</vt:lpstr>
      <vt:lpstr>WOLF FACT</vt:lpstr>
      <vt:lpstr>API FIRST APPROACH</vt:lpstr>
      <vt:lpstr>WHY API FIRST?</vt:lpstr>
      <vt:lpstr>REAL WORLD EXAMPLES</vt:lpstr>
      <vt:lpstr>YOUR API IS YOUR CONTRACT</vt:lpstr>
      <vt:lpstr>WHAT IS AN API CONTRACT?</vt:lpstr>
      <vt:lpstr>WHAT IS AN API CONTRACT?</vt:lpstr>
      <vt:lpstr>CONTRACT FIRST DEVELOPMENT</vt:lpstr>
      <vt:lpstr>WHAT IS CONTRACT FIRST DEVELOPMENT?</vt:lpstr>
      <vt:lpstr>WHAT IS THIS CONTRACT TESTING THING?</vt:lpstr>
      <vt:lpstr>CONVINCE ME</vt:lpstr>
      <vt:lpstr>CONVINCE ME</vt:lpstr>
      <vt:lpstr>WOLF FACT</vt:lpstr>
      <vt:lpstr>TOOLING</vt:lpstr>
      <vt:lpstr>OPENAPI</vt:lpstr>
      <vt:lpstr>OPENAPI SPEC ANATOMY</vt:lpstr>
      <vt:lpstr>SWAGGER</vt:lpstr>
      <vt:lpstr>OPENAPI GENERATOR</vt:lpstr>
      <vt:lpstr>ATLASSIAN OPENAPI VALIDATOR</vt:lpstr>
      <vt:lpstr>FRONTEND OPENAPI VALIDATOR</vt:lpstr>
      <vt:lpstr>OTHER</vt:lpstr>
      <vt:lpstr>WOLF FACT</vt:lpstr>
      <vt:lpstr>DEMO</vt:lpstr>
      <vt:lpstr>DEMO TODO</vt:lpstr>
      <vt:lpstr>PowerPoint Presentation</vt:lpstr>
      <vt:lpstr>RECAP</vt:lpstr>
      <vt:lpstr>RECAP</vt:lpstr>
      <vt:lpstr>CLOSING THOUGHTS</vt:lpstr>
      <vt:lpstr>REFERENCES</vt:lpstr>
      <vt:lpstr>REFERENCES</vt:lpstr>
      <vt:lpstr>REFERENCES</vt:lpstr>
      <vt:lpstr>QUESTIONS</vt:lpstr>
      <vt:lpstr>I LOOK FORWARD TO YOUR QUESTIONS</vt:lpstr>
      <vt:lpstr>PowerPoint Presentation</vt:lpstr>
      <vt:lpstr>PowerPoint Presentation</vt:lpstr>
      <vt:lpstr>EVERY CHANGE BREAKS SOMEONE’S WORKFLOW</vt:lpstr>
      <vt:lpstr>DESIGN FIRST DEV VS. CODE FIRST DEV</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Kayser, Pierre</dc:creator>
  <dc:description>Optimiert für Office 2016</dc:description>
  <cp:lastModifiedBy>Atanas Kuzmanov (Атанас Кузманов)</cp:lastModifiedBy>
  <cp:revision>638</cp:revision>
  <dcterms:created xsi:type="dcterms:W3CDTF">2021-03-05T14:32:32Z</dcterms:created>
  <dcterms:modified xsi:type="dcterms:W3CDTF">2021-10-16T13:36:44Z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0x0101003193F050FB16124284EE5931D12EE351</vt:lpwstr>
  </property>
</Properties>
</file>